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5" r:id="rId6"/>
    <p:sldId id="278" r:id="rId7"/>
    <p:sldId id="288" r:id="rId8"/>
    <p:sldId id="295" r:id="rId9"/>
    <p:sldId id="294" r:id="rId10"/>
    <p:sldId id="296" r:id="rId11"/>
    <p:sldId id="298" r:id="rId12"/>
    <p:sldId id="292" r:id="rId13"/>
    <p:sldId id="297" r:id="rId14"/>
    <p:sldId id="293" r:id="rId15"/>
    <p:sldId id="281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9D92"/>
    <a:srgbClr val="A5A5A5"/>
    <a:srgbClr val="BEB9AA"/>
    <a:srgbClr val="C0C9C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68" d="100"/>
          <a:sy n="68" d="100"/>
        </p:scale>
        <p:origin x="90" y="3534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BF14B696-4189-C2FB-B05A-9FFA47F08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6" name="Picture 5" descr="A group of bottles of perfume&#10;&#10;Description automatically generated">
            <a:extLst>
              <a:ext uri="{FF2B5EF4-FFF2-40B4-BE49-F238E27FC236}">
                <a16:creationId xmlns:a16="http://schemas.microsoft.com/office/drawing/2014/main" id="{E227D2A2-BC4A-A196-4CE0-D854006E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6" y="416836"/>
            <a:ext cx="9511943" cy="61827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839" y="1568138"/>
            <a:ext cx="5181486" cy="2242441"/>
          </a:xfrm>
        </p:spPr>
        <p:txBody>
          <a:bodyPr anchor="t"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sz="6000" b="1" dirty="0"/>
              <a:t>PERFUMEDIA</a:t>
            </a:r>
            <a:br>
              <a:rPr lang="en-US" dirty="0"/>
            </a:br>
            <a:r>
              <a:rPr lang="en-US" sz="2200" dirty="0"/>
              <a:t>The App for perfume lovers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27127" y="5355344"/>
            <a:ext cx="2239198" cy="879130"/>
          </a:xfrm>
        </p:spPr>
        <p:txBody>
          <a:bodyPr>
            <a:normAutofit fontScale="85000" lnSpcReduction="20000"/>
          </a:bodyPr>
          <a:lstStyle/>
          <a:p>
            <a:pPr algn="r">
              <a:lnSpc>
                <a:spcPct val="100000"/>
              </a:lnSpc>
            </a:pPr>
            <a:r>
              <a:rPr lang="en-US" sz="1600" dirty="0"/>
              <a:t>Ying Wang 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July 29, 2023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Final Project - </a:t>
            </a:r>
            <a:r>
              <a:rPr lang="en-US" sz="1600" dirty="0" err="1"/>
              <a:t>Ironhack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68" name="Freeform: Shape 6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8442" y="4225315"/>
            <a:ext cx="2822673" cy="14856"/>
          </a:xfrm>
          <a:custGeom>
            <a:avLst/>
            <a:gdLst>
              <a:gd name="connsiteX0" fmla="*/ 0 w 2822673"/>
              <a:gd name="connsiteY0" fmla="*/ 0 h 14856"/>
              <a:gd name="connsiteX1" fmla="*/ 564535 w 2822673"/>
              <a:gd name="connsiteY1" fmla="*/ 0 h 14856"/>
              <a:gd name="connsiteX2" fmla="*/ 1100842 w 2822673"/>
              <a:gd name="connsiteY2" fmla="*/ 0 h 14856"/>
              <a:gd name="connsiteX3" fmla="*/ 1637150 w 2822673"/>
              <a:gd name="connsiteY3" fmla="*/ 0 h 14856"/>
              <a:gd name="connsiteX4" fmla="*/ 2258138 w 2822673"/>
              <a:gd name="connsiteY4" fmla="*/ 0 h 14856"/>
              <a:gd name="connsiteX5" fmla="*/ 2822673 w 2822673"/>
              <a:gd name="connsiteY5" fmla="*/ 0 h 14856"/>
              <a:gd name="connsiteX6" fmla="*/ 2822673 w 2822673"/>
              <a:gd name="connsiteY6" fmla="*/ 14856 h 14856"/>
              <a:gd name="connsiteX7" fmla="*/ 2258138 w 2822673"/>
              <a:gd name="connsiteY7" fmla="*/ 14856 h 14856"/>
              <a:gd name="connsiteX8" fmla="*/ 1778284 w 2822673"/>
              <a:gd name="connsiteY8" fmla="*/ 14856 h 14856"/>
              <a:gd name="connsiteX9" fmla="*/ 1241976 w 2822673"/>
              <a:gd name="connsiteY9" fmla="*/ 14856 h 14856"/>
              <a:gd name="connsiteX10" fmla="*/ 705668 w 2822673"/>
              <a:gd name="connsiteY10" fmla="*/ 14856 h 14856"/>
              <a:gd name="connsiteX11" fmla="*/ 0 w 2822673"/>
              <a:gd name="connsiteY11" fmla="*/ 14856 h 14856"/>
              <a:gd name="connsiteX12" fmla="*/ 0 w 2822673"/>
              <a:gd name="connsiteY12" fmla="*/ 0 h 14856"/>
              <a:gd name="connsiteX0" fmla="*/ 0 w 2822673"/>
              <a:gd name="connsiteY0" fmla="*/ 0 h 14856"/>
              <a:gd name="connsiteX1" fmla="*/ 508081 w 2822673"/>
              <a:gd name="connsiteY1" fmla="*/ 0 h 14856"/>
              <a:gd name="connsiteX2" fmla="*/ 1129069 w 2822673"/>
              <a:gd name="connsiteY2" fmla="*/ 0 h 14856"/>
              <a:gd name="connsiteX3" fmla="*/ 1608924 w 2822673"/>
              <a:gd name="connsiteY3" fmla="*/ 0 h 14856"/>
              <a:gd name="connsiteX4" fmla="*/ 2088778 w 2822673"/>
              <a:gd name="connsiteY4" fmla="*/ 0 h 14856"/>
              <a:gd name="connsiteX5" fmla="*/ 2822673 w 2822673"/>
              <a:gd name="connsiteY5" fmla="*/ 0 h 14856"/>
              <a:gd name="connsiteX6" fmla="*/ 2822673 w 2822673"/>
              <a:gd name="connsiteY6" fmla="*/ 14856 h 14856"/>
              <a:gd name="connsiteX7" fmla="*/ 2286365 w 2822673"/>
              <a:gd name="connsiteY7" fmla="*/ 14856 h 14856"/>
              <a:gd name="connsiteX8" fmla="*/ 1750057 w 2822673"/>
              <a:gd name="connsiteY8" fmla="*/ 14856 h 14856"/>
              <a:gd name="connsiteX9" fmla="*/ 1213749 w 2822673"/>
              <a:gd name="connsiteY9" fmla="*/ 14856 h 14856"/>
              <a:gd name="connsiteX10" fmla="*/ 592761 w 2822673"/>
              <a:gd name="connsiteY10" fmla="*/ 14856 h 14856"/>
              <a:gd name="connsiteX11" fmla="*/ 0 w 2822673"/>
              <a:gd name="connsiteY11" fmla="*/ 14856 h 14856"/>
              <a:gd name="connsiteX12" fmla="*/ 0 w 2822673"/>
              <a:gd name="connsiteY12" fmla="*/ 0 h 1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2673" h="14856" fill="none" extrusionOk="0">
                <a:moveTo>
                  <a:pt x="0" y="0"/>
                </a:moveTo>
                <a:cubicBezTo>
                  <a:pt x="218824" y="-11864"/>
                  <a:pt x="347394" y="-20931"/>
                  <a:pt x="564535" y="0"/>
                </a:cubicBezTo>
                <a:cubicBezTo>
                  <a:pt x="736341" y="-33933"/>
                  <a:pt x="949326" y="-11938"/>
                  <a:pt x="1100842" y="0"/>
                </a:cubicBezTo>
                <a:cubicBezTo>
                  <a:pt x="1220886" y="9781"/>
                  <a:pt x="1486399" y="5968"/>
                  <a:pt x="1637150" y="0"/>
                </a:cubicBezTo>
                <a:cubicBezTo>
                  <a:pt x="1804560" y="10721"/>
                  <a:pt x="2090629" y="8008"/>
                  <a:pt x="2258138" y="0"/>
                </a:cubicBezTo>
                <a:cubicBezTo>
                  <a:pt x="2440668" y="22905"/>
                  <a:pt x="2643842" y="17686"/>
                  <a:pt x="2822673" y="0"/>
                </a:cubicBezTo>
                <a:cubicBezTo>
                  <a:pt x="2823234" y="4434"/>
                  <a:pt x="2822221" y="8654"/>
                  <a:pt x="2822673" y="14856"/>
                </a:cubicBezTo>
                <a:cubicBezTo>
                  <a:pt x="2664226" y="34944"/>
                  <a:pt x="2454917" y="34788"/>
                  <a:pt x="2258138" y="14856"/>
                </a:cubicBezTo>
                <a:cubicBezTo>
                  <a:pt x="2043035" y="25407"/>
                  <a:pt x="1927419" y="36931"/>
                  <a:pt x="1778284" y="14856"/>
                </a:cubicBezTo>
                <a:cubicBezTo>
                  <a:pt x="1658210" y="12381"/>
                  <a:pt x="1368281" y="10919"/>
                  <a:pt x="1241976" y="14856"/>
                </a:cubicBezTo>
                <a:cubicBezTo>
                  <a:pt x="1118123" y="-12886"/>
                  <a:pt x="862327" y="40982"/>
                  <a:pt x="705668" y="14856"/>
                </a:cubicBezTo>
                <a:cubicBezTo>
                  <a:pt x="544713" y="1208"/>
                  <a:pt x="183815" y="-10009"/>
                  <a:pt x="0" y="14856"/>
                </a:cubicBezTo>
                <a:cubicBezTo>
                  <a:pt x="-1134" y="8564"/>
                  <a:pt x="241" y="3193"/>
                  <a:pt x="0" y="0"/>
                </a:cubicBezTo>
                <a:close/>
              </a:path>
              <a:path w="2822673" h="14856" stroke="0" extrusionOk="0">
                <a:moveTo>
                  <a:pt x="0" y="0"/>
                </a:moveTo>
                <a:cubicBezTo>
                  <a:pt x="219692" y="17933"/>
                  <a:pt x="280398" y="4257"/>
                  <a:pt x="508081" y="0"/>
                </a:cubicBezTo>
                <a:cubicBezTo>
                  <a:pt x="743714" y="20812"/>
                  <a:pt x="885050" y="-6649"/>
                  <a:pt x="1129069" y="0"/>
                </a:cubicBezTo>
                <a:cubicBezTo>
                  <a:pt x="1334275" y="-7175"/>
                  <a:pt x="1396029" y="15085"/>
                  <a:pt x="1608924" y="0"/>
                </a:cubicBezTo>
                <a:cubicBezTo>
                  <a:pt x="1845523" y="-3473"/>
                  <a:pt x="1945975" y="-21568"/>
                  <a:pt x="2088778" y="0"/>
                </a:cubicBezTo>
                <a:cubicBezTo>
                  <a:pt x="2223162" y="39557"/>
                  <a:pt x="2648381" y="-25820"/>
                  <a:pt x="2822673" y="0"/>
                </a:cubicBezTo>
                <a:cubicBezTo>
                  <a:pt x="2822307" y="4025"/>
                  <a:pt x="2822049" y="7557"/>
                  <a:pt x="2822673" y="14856"/>
                </a:cubicBezTo>
                <a:cubicBezTo>
                  <a:pt x="2633596" y="46998"/>
                  <a:pt x="2469975" y="20483"/>
                  <a:pt x="2286365" y="14856"/>
                </a:cubicBezTo>
                <a:cubicBezTo>
                  <a:pt x="2099621" y="-3212"/>
                  <a:pt x="1858006" y="33711"/>
                  <a:pt x="1750057" y="14856"/>
                </a:cubicBezTo>
                <a:cubicBezTo>
                  <a:pt x="1630696" y="-891"/>
                  <a:pt x="1387993" y="10212"/>
                  <a:pt x="1213749" y="14856"/>
                </a:cubicBezTo>
                <a:cubicBezTo>
                  <a:pt x="1062684" y="3200"/>
                  <a:pt x="761816" y="-11448"/>
                  <a:pt x="592761" y="14856"/>
                </a:cubicBezTo>
                <a:cubicBezTo>
                  <a:pt x="377173" y="10745"/>
                  <a:pt x="154054" y="31453"/>
                  <a:pt x="0" y="14856"/>
                </a:cubicBezTo>
                <a:cubicBezTo>
                  <a:pt x="113" y="9301"/>
                  <a:pt x="-161" y="4584"/>
                  <a:pt x="0" y="0"/>
                </a:cubicBezTo>
                <a:close/>
              </a:path>
              <a:path w="2822673" h="14856" fill="none" stroke="0" extrusionOk="0">
                <a:moveTo>
                  <a:pt x="0" y="0"/>
                </a:moveTo>
                <a:cubicBezTo>
                  <a:pt x="222321" y="-27960"/>
                  <a:pt x="364447" y="39667"/>
                  <a:pt x="564535" y="0"/>
                </a:cubicBezTo>
                <a:cubicBezTo>
                  <a:pt x="764514" y="-16711"/>
                  <a:pt x="933195" y="5266"/>
                  <a:pt x="1100842" y="0"/>
                </a:cubicBezTo>
                <a:cubicBezTo>
                  <a:pt x="1247887" y="-44546"/>
                  <a:pt x="1468743" y="21203"/>
                  <a:pt x="1637150" y="0"/>
                </a:cubicBezTo>
                <a:cubicBezTo>
                  <a:pt x="1801499" y="32527"/>
                  <a:pt x="2049479" y="17078"/>
                  <a:pt x="2258138" y="0"/>
                </a:cubicBezTo>
                <a:cubicBezTo>
                  <a:pt x="2403697" y="-5813"/>
                  <a:pt x="2622913" y="52316"/>
                  <a:pt x="2822673" y="0"/>
                </a:cubicBezTo>
                <a:cubicBezTo>
                  <a:pt x="2823481" y="5191"/>
                  <a:pt x="2822443" y="8782"/>
                  <a:pt x="2822673" y="14856"/>
                </a:cubicBezTo>
                <a:cubicBezTo>
                  <a:pt x="2649244" y="72454"/>
                  <a:pt x="2465371" y="11896"/>
                  <a:pt x="2258138" y="14856"/>
                </a:cubicBezTo>
                <a:cubicBezTo>
                  <a:pt x="2049734" y="26537"/>
                  <a:pt x="1935477" y="33999"/>
                  <a:pt x="1778284" y="14856"/>
                </a:cubicBezTo>
                <a:cubicBezTo>
                  <a:pt x="1666409" y="-21832"/>
                  <a:pt x="1364064" y="11237"/>
                  <a:pt x="1241976" y="14856"/>
                </a:cubicBezTo>
                <a:cubicBezTo>
                  <a:pt x="1122183" y="51414"/>
                  <a:pt x="845786" y="62906"/>
                  <a:pt x="705668" y="14856"/>
                </a:cubicBezTo>
                <a:cubicBezTo>
                  <a:pt x="550099" y="-7297"/>
                  <a:pt x="142152" y="525"/>
                  <a:pt x="0" y="14856"/>
                </a:cubicBezTo>
                <a:cubicBezTo>
                  <a:pt x="-748" y="7924"/>
                  <a:pt x="-488" y="3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22673"/>
                      <a:gd name="connsiteY0" fmla="*/ 0 h 14856"/>
                      <a:gd name="connsiteX1" fmla="*/ 564535 w 2822673"/>
                      <a:gd name="connsiteY1" fmla="*/ 0 h 14856"/>
                      <a:gd name="connsiteX2" fmla="*/ 1100842 w 2822673"/>
                      <a:gd name="connsiteY2" fmla="*/ 0 h 14856"/>
                      <a:gd name="connsiteX3" fmla="*/ 1637150 w 2822673"/>
                      <a:gd name="connsiteY3" fmla="*/ 0 h 14856"/>
                      <a:gd name="connsiteX4" fmla="*/ 2258138 w 2822673"/>
                      <a:gd name="connsiteY4" fmla="*/ 0 h 14856"/>
                      <a:gd name="connsiteX5" fmla="*/ 2822673 w 2822673"/>
                      <a:gd name="connsiteY5" fmla="*/ 0 h 14856"/>
                      <a:gd name="connsiteX6" fmla="*/ 2822673 w 2822673"/>
                      <a:gd name="connsiteY6" fmla="*/ 14856 h 14856"/>
                      <a:gd name="connsiteX7" fmla="*/ 2258138 w 2822673"/>
                      <a:gd name="connsiteY7" fmla="*/ 14856 h 14856"/>
                      <a:gd name="connsiteX8" fmla="*/ 1778284 w 2822673"/>
                      <a:gd name="connsiteY8" fmla="*/ 14856 h 14856"/>
                      <a:gd name="connsiteX9" fmla="*/ 1241976 w 2822673"/>
                      <a:gd name="connsiteY9" fmla="*/ 14856 h 14856"/>
                      <a:gd name="connsiteX10" fmla="*/ 705668 w 2822673"/>
                      <a:gd name="connsiteY10" fmla="*/ 14856 h 14856"/>
                      <a:gd name="connsiteX11" fmla="*/ 0 w 2822673"/>
                      <a:gd name="connsiteY11" fmla="*/ 14856 h 14856"/>
                      <a:gd name="connsiteX12" fmla="*/ 0 w 2822673"/>
                      <a:gd name="connsiteY12" fmla="*/ 0 h 1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22673" h="14856" fill="none" extrusionOk="0">
                        <a:moveTo>
                          <a:pt x="0" y="0"/>
                        </a:moveTo>
                        <a:cubicBezTo>
                          <a:pt x="214887" y="-16923"/>
                          <a:pt x="371868" y="5955"/>
                          <a:pt x="564535" y="0"/>
                        </a:cubicBezTo>
                        <a:cubicBezTo>
                          <a:pt x="757203" y="-5955"/>
                          <a:pt x="946675" y="6228"/>
                          <a:pt x="1100842" y="0"/>
                        </a:cubicBezTo>
                        <a:cubicBezTo>
                          <a:pt x="1255009" y="-6228"/>
                          <a:pt x="1475182" y="8904"/>
                          <a:pt x="1637150" y="0"/>
                        </a:cubicBezTo>
                        <a:cubicBezTo>
                          <a:pt x="1799118" y="-8904"/>
                          <a:pt x="2079730" y="14548"/>
                          <a:pt x="2258138" y="0"/>
                        </a:cubicBezTo>
                        <a:cubicBezTo>
                          <a:pt x="2436546" y="-14548"/>
                          <a:pt x="2637159" y="25307"/>
                          <a:pt x="2822673" y="0"/>
                        </a:cubicBezTo>
                        <a:cubicBezTo>
                          <a:pt x="2823250" y="5212"/>
                          <a:pt x="2822793" y="8929"/>
                          <a:pt x="2822673" y="14856"/>
                        </a:cubicBezTo>
                        <a:cubicBezTo>
                          <a:pt x="2679550" y="42368"/>
                          <a:pt x="2473548" y="7149"/>
                          <a:pt x="2258138" y="14856"/>
                        </a:cubicBezTo>
                        <a:cubicBezTo>
                          <a:pt x="2042729" y="22563"/>
                          <a:pt x="1917147" y="34954"/>
                          <a:pt x="1778284" y="14856"/>
                        </a:cubicBezTo>
                        <a:cubicBezTo>
                          <a:pt x="1639421" y="-5242"/>
                          <a:pt x="1382949" y="11259"/>
                          <a:pt x="1241976" y="14856"/>
                        </a:cubicBezTo>
                        <a:cubicBezTo>
                          <a:pt x="1101003" y="18453"/>
                          <a:pt x="861852" y="31298"/>
                          <a:pt x="705668" y="14856"/>
                        </a:cubicBezTo>
                        <a:cubicBezTo>
                          <a:pt x="549484" y="-1586"/>
                          <a:pt x="171818" y="-11023"/>
                          <a:pt x="0" y="14856"/>
                        </a:cubicBezTo>
                        <a:cubicBezTo>
                          <a:pt x="-543" y="8580"/>
                          <a:pt x="-130" y="3433"/>
                          <a:pt x="0" y="0"/>
                        </a:cubicBezTo>
                        <a:close/>
                      </a:path>
                      <a:path w="2822673" h="14856" stroke="0" extrusionOk="0">
                        <a:moveTo>
                          <a:pt x="0" y="0"/>
                        </a:moveTo>
                        <a:cubicBezTo>
                          <a:pt x="220082" y="19957"/>
                          <a:pt x="272640" y="7831"/>
                          <a:pt x="508081" y="0"/>
                        </a:cubicBezTo>
                        <a:cubicBezTo>
                          <a:pt x="743522" y="-7831"/>
                          <a:pt x="924255" y="-6976"/>
                          <a:pt x="1129069" y="0"/>
                        </a:cubicBezTo>
                        <a:cubicBezTo>
                          <a:pt x="1333883" y="6976"/>
                          <a:pt x="1389457" y="18408"/>
                          <a:pt x="1608924" y="0"/>
                        </a:cubicBezTo>
                        <a:cubicBezTo>
                          <a:pt x="1828392" y="-18408"/>
                          <a:pt x="1942994" y="-9894"/>
                          <a:pt x="2088778" y="0"/>
                        </a:cubicBezTo>
                        <a:cubicBezTo>
                          <a:pt x="2234562" y="9894"/>
                          <a:pt x="2644677" y="-16434"/>
                          <a:pt x="2822673" y="0"/>
                        </a:cubicBezTo>
                        <a:cubicBezTo>
                          <a:pt x="2822268" y="4593"/>
                          <a:pt x="2821978" y="7554"/>
                          <a:pt x="2822673" y="14856"/>
                        </a:cubicBezTo>
                        <a:cubicBezTo>
                          <a:pt x="2632468" y="23438"/>
                          <a:pt x="2466059" y="21384"/>
                          <a:pt x="2286365" y="14856"/>
                        </a:cubicBezTo>
                        <a:cubicBezTo>
                          <a:pt x="2106671" y="8328"/>
                          <a:pt x="1868764" y="25686"/>
                          <a:pt x="1750057" y="14856"/>
                        </a:cubicBezTo>
                        <a:cubicBezTo>
                          <a:pt x="1631350" y="4026"/>
                          <a:pt x="1370185" y="4541"/>
                          <a:pt x="1213749" y="14856"/>
                        </a:cubicBezTo>
                        <a:cubicBezTo>
                          <a:pt x="1057313" y="25171"/>
                          <a:pt x="796562" y="-14135"/>
                          <a:pt x="592761" y="14856"/>
                        </a:cubicBezTo>
                        <a:cubicBezTo>
                          <a:pt x="388960" y="43847"/>
                          <a:pt x="172169" y="30732"/>
                          <a:pt x="0" y="14856"/>
                        </a:cubicBezTo>
                        <a:cubicBezTo>
                          <a:pt x="270" y="8803"/>
                          <a:pt x="438" y="4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49381" y="5807019"/>
            <a:ext cx="619007" cy="296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740664">
              <a:spcAft>
                <a:spcPts val="486"/>
              </a:spcAft>
              <a:defRPr/>
            </a:pPr>
            <a:fld id="{294A09A9-5501-47C1-A89A-A340965A2BE2}" type="slidenum">
              <a:rPr lang="en-US" sz="972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740664">
                <a:spcAft>
                  <a:spcPts val="486"/>
                </a:spcAft>
                <a:defRPr/>
              </a:pPr>
              <a:t>10</a:t>
            </a:fld>
            <a:endParaRPr lang="en-US" sz="12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562" y="289292"/>
            <a:ext cx="2154875" cy="70834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740664"/>
            <a:r>
              <a:rPr lang="en-US" altLang="zh-CN" sz="4000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Models</a:t>
            </a:r>
            <a:endParaRPr lang="en-US" sz="40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CFA24366-38E0-96FF-D4CD-34C2FAA4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6" y="1349786"/>
            <a:ext cx="3959045" cy="3558065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BA81C052-CE10-5F05-FB36-C09FA1F20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477" y="1349786"/>
            <a:ext cx="3959045" cy="3558065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F94A01C0-3603-8DF3-3CF7-16D00CEB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518" y="1349785"/>
            <a:ext cx="3959046" cy="355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8619B8-F19F-5561-DF0E-CD15A139B617}"/>
              </a:ext>
            </a:extLst>
          </p:cNvPr>
          <p:cNvSpPr txBox="1"/>
          <p:nvPr/>
        </p:nvSpPr>
        <p:spPr>
          <a:xfrm>
            <a:off x="838028" y="5014005"/>
            <a:ext cx="2187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KNN 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Accuracy: 0.4621 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Precision: 0.4811 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Recall: 0.4621 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F1-Score: 0.4008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9B141E-5134-887F-DCA3-9932AD66EDA3}"/>
              </a:ext>
            </a:extLst>
          </p:cNvPr>
          <p:cNvSpPr txBox="1"/>
          <p:nvPr/>
        </p:nvSpPr>
        <p:spPr>
          <a:xfrm>
            <a:off x="4865500" y="5014005"/>
            <a:ext cx="2187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Random Forest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Accuracy: 0.5530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Precision: 0.4614 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Recall: 0.5530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F1-Score: 0.4819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0CD25-6360-F7B2-F4ED-9D7807A80239}"/>
              </a:ext>
            </a:extLst>
          </p:cNvPr>
          <p:cNvSpPr txBox="1"/>
          <p:nvPr/>
        </p:nvSpPr>
        <p:spPr>
          <a:xfrm>
            <a:off x="8892972" y="5014005"/>
            <a:ext cx="2187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XGBoost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Accuracy: 0.5303 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Precision: 0.5028 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Recall: 0.5303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F1-Score: 0.5103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36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Flow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979123-EDAE-4312-C111-1B65B6FDE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4395" y="2675638"/>
            <a:ext cx="0" cy="624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4081A5B-A1D6-8277-5DE2-3C819D1BC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376737" y="2609585"/>
            <a:ext cx="244" cy="810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4F08F4-7E22-6696-66EB-38B11319C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36750" y="2504927"/>
            <a:ext cx="0" cy="154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F94EE91-E75B-D253-06CC-AA3B1C5CB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37095" y="2579911"/>
            <a:ext cx="9692498" cy="1305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8A82018-5B5A-FDBC-19C2-CB1644124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1553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ECEC72-67F9-4238-9128-FB5A34214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9338" y="2284361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B06F025-C032-7EC2-53EC-1A93D4200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3160" y="2295444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4685D6-1C4D-2520-2023-F8C6C725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34672" y="2295443"/>
            <a:ext cx="604157" cy="6041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9A98CE-26C5-D3D8-D51A-3797ED30E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65667" y="2316881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18A076-172A-FDC7-3BE4-2ACA4D2C3097}"/>
              </a:ext>
            </a:extLst>
          </p:cNvPr>
          <p:cNvSpPr txBox="1"/>
          <p:nvPr/>
        </p:nvSpPr>
        <p:spPr>
          <a:xfrm>
            <a:off x="378690" y="3300324"/>
            <a:ext cx="2866357" cy="255454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28600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https://en.parfumdreams.de</a:t>
            </a:r>
          </a:p>
          <a:p>
            <a:pPr marL="228600"/>
            <a:endParaRPr lang="en-US" sz="600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Brand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Name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Category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Gender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Price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Notes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Fragrance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Customer ratings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Review counts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Image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D1FEA0-9A4E-69F7-0182-894EBEA3C39A}"/>
              </a:ext>
            </a:extLst>
          </p:cNvPr>
          <p:cNvSpPr txBox="1"/>
          <p:nvPr/>
        </p:nvSpPr>
        <p:spPr>
          <a:xfrm>
            <a:off x="7474802" y="3556316"/>
            <a:ext cx="1730465" cy="160043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XGBoost</a:t>
            </a:r>
            <a:endParaRPr lang="en-US" sz="14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Cosine Similarities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E37910C6-142F-0D35-71DA-43605FA4C1CF}"/>
              </a:ext>
            </a:extLst>
          </p:cNvPr>
          <p:cNvSpPr txBox="1">
            <a:spLocks/>
          </p:cNvSpPr>
          <p:nvPr/>
        </p:nvSpPr>
        <p:spPr>
          <a:xfrm>
            <a:off x="934766" y="1783179"/>
            <a:ext cx="15127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AA9D92"/>
                </a:solidFill>
                <a:cs typeface="Biome Light" panose="020B0303030204020804" pitchFamily="34" charset="0"/>
              </a:rPr>
              <a:t>Web Scraping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1E4EA8D7-5AB7-A633-D880-EA6C0D5EFDFC}"/>
              </a:ext>
            </a:extLst>
          </p:cNvPr>
          <p:cNvSpPr txBox="1">
            <a:spLocks/>
          </p:cNvSpPr>
          <p:nvPr/>
        </p:nvSpPr>
        <p:spPr>
          <a:xfrm>
            <a:off x="2604311" y="1783179"/>
            <a:ext cx="1782833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cs typeface="Biome Light" panose="020B0303030204020804" pitchFamily="34" charset="0"/>
              </a:rPr>
              <a:t>Data Preprocessing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DEB31A6F-510D-D3D8-2FC3-41A28936FBB3}"/>
              </a:ext>
            </a:extLst>
          </p:cNvPr>
          <p:cNvSpPr txBox="1">
            <a:spLocks/>
          </p:cNvSpPr>
          <p:nvPr/>
        </p:nvSpPr>
        <p:spPr>
          <a:xfrm>
            <a:off x="5223449" y="1739868"/>
            <a:ext cx="1619231" cy="587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  <a:cs typeface="Biome Light" panose="020B0303030204020804" pitchFamily="34" charset="0"/>
              </a:rPr>
              <a:t>EDA / Data Visualization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70CC051-1789-4C01-59A1-E189E8C9D0DB}"/>
              </a:ext>
            </a:extLst>
          </p:cNvPr>
          <p:cNvSpPr txBox="1">
            <a:spLocks/>
          </p:cNvSpPr>
          <p:nvPr/>
        </p:nvSpPr>
        <p:spPr>
          <a:xfrm>
            <a:off x="7109573" y="1783179"/>
            <a:ext cx="2478116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cs typeface="Biome Light" panose="020B0303030204020804" pitchFamily="34" charset="0"/>
              </a:rPr>
              <a:t>Data Processing / Modeling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70C8799E-FB8C-00F4-5981-69ECE3F4F127}"/>
              </a:ext>
            </a:extLst>
          </p:cNvPr>
          <p:cNvSpPr txBox="1">
            <a:spLocks/>
          </p:cNvSpPr>
          <p:nvPr/>
        </p:nvSpPr>
        <p:spPr>
          <a:xfrm>
            <a:off x="10106025" y="1736634"/>
            <a:ext cx="1461449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Streamlit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 App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028DD2-39B1-8C3E-7BCD-BF1631CB22AD}"/>
              </a:ext>
            </a:extLst>
          </p:cNvPr>
          <p:cNvSpPr txBox="1"/>
          <p:nvPr/>
        </p:nvSpPr>
        <p:spPr>
          <a:xfrm>
            <a:off x="9837009" y="4233059"/>
            <a:ext cx="1730465" cy="221599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Perfume finder by brand and/ or name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Perfume finder of similar perfumes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Perfume recommender </a:t>
            </a:r>
          </a:p>
        </p:txBody>
      </p:sp>
    </p:spTree>
    <p:extLst>
      <p:ext uri="{BB962C8B-B14F-4D97-AF65-F5344CB8AC3E}">
        <p14:creationId xmlns:p14="http://schemas.microsoft.com/office/powerpoint/2010/main" val="413176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9" name="Freeform: Shape 8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1" name="Freeform: Shape 9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 kern="1200" dirty="0" err="1">
                <a:latin typeface="+mj-lt"/>
                <a:ea typeface="+mj-ea"/>
                <a:cs typeface="+mj-cs"/>
              </a:rPr>
              <a:t>Streamlit</a:t>
            </a:r>
            <a:r>
              <a:rPr lang="en-US" altLang="zh-CN" sz="4800" kern="1200" dirty="0">
                <a:latin typeface="+mj-lt"/>
                <a:ea typeface="+mj-ea"/>
                <a:cs typeface="+mj-cs"/>
              </a:rPr>
              <a:t> Demo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 descr="A group of bottles of perfume&#10;&#10;Description automatically generated">
            <a:extLst>
              <a:ext uri="{FF2B5EF4-FFF2-40B4-BE49-F238E27FC236}">
                <a16:creationId xmlns:a16="http://schemas.microsoft.com/office/drawing/2014/main" id="{327A64A9-ABE8-20D0-1DB7-F0A871E72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W</a:t>
            </a:r>
            <a:r>
              <a:rPr lang="en-DE" dirty="0" err="1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elcome</a:t>
            </a:r>
            <a:r>
              <a:rPr lang="en-DE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to </a:t>
            </a:r>
            <a:r>
              <a:rPr lang="en-DE" b="1" dirty="0" err="1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Perfumedia</a:t>
            </a:r>
            <a:r>
              <a:rPr lang="en-DE" b="1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DE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- where the power of scent meets the magic of data science, and the beauty of perfumery becomes an unforgettable experience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5" name="Picture 44" descr="A bottle of perfume with purple flowers&#10;&#10;Description automatically generated">
            <a:extLst>
              <a:ext uri="{FF2B5EF4-FFF2-40B4-BE49-F238E27FC236}">
                <a16:creationId xmlns:a16="http://schemas.microsoft.com/office/drawing/2014/main" id="{29E166A8-F353-B64F-A40C-B650D5D0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169" y="531763"/>
            <a:ext cx="2190185" cy="3097351"/>
          </a:xfrm>
          <a:prstGeom prst="rect">
            <a:avLst/>
          </a:prstGeom>
        </p:spPr>
      </p:pic>
      <p:pic>
        <p:nvPicPr>
          <p:cNvPr id="47" name="Picture 46" descr="A bottle of liquid and chocolate&#10;&#10;Description automatically generated">
            <a:extLst>
              <a:ext uri="{FF2B5EF4-FFF2-40B4-BE49-F238E27FC236}">
                <a16:creationId xmlns:a16="http://schemas.microsoft.com/office/drawing/2014/main" id="{84BA4889-8AF6-E5BF-E59F-AD1BB1C61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72" y="2080438"/>
            <a:ext cx="2081984" cy="2081984"/>
          </a:xfrm>
          <a:prstGeom prst="rect">
            <a:avLst/>
          </a:prstGeom>
        </p:spPr>
      </p:pic>
      <p:pic>
        <p:nvPicPr>
          <p:cNvPr id="14" name="Picture 13" descr="A group of perfume bottles&#10;&#10;Description automatically generated">
            <a:extLst>
              <a:ext uri="{FF2B5EF4-FFF2-40B4-BE49-F238E27FC236}">
                <a16:creationId xmlns:a16="http://schemas.microsoft.com/office/drawing/2014/main" id="{CC0791AF-261E-21F5-B371-3D1493FF0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975" y="4162422"/>
            <a:ext cx="3356379" cy="228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6159" y="2046165"/>
            <a:ext cx="4667250" cy="3398837"/>
          </a:xfrm>
        </p:spPr>
        <p:txBody>
          <a:bodyPr>
            <a:normAutofit/>
          </a:bodyPr>
          <a:lstStyle/>
          <a:p>
            <a:r>
              <a:rPr lang="en-US" dirty="0"/>
              <a:t>01 Introduction</a:t>
            </a:r>
          </a:p>
          <a:p>
            <a:r>
              <a:rPr lang="en-US" dirty="0"/>
              <a:t>02 Design Flow</a:t>
            </a:r>
          </a:p>
          <a:p>
            <a:r>
              <a:rPr lang="en-US" dirty="0"/>
              <a:t>03 </a:t>
            </a:r>
            <a:r>
              <a:rPr lang="en-US" dirty="0" err="1"/>
              <a:t>Streamlit</a:t>
            </a:r>
            <a:r>
              <a:rPr lang="en-US" dirty="0"/>
              <a:t> Demo</a:t>
            </a:r>
          </a:p>
          <a:p>
            <a:r>
              <a:rPr lang="en-US" dirty="0"/>
              <a:t>04 Conclusion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bottle of perfume with a pink flower&#10;&#10;Description automatically generated">
            <a:extLst>
              <a:ext uri="{FF2B5EF4-FFF2-40B4-BE49-F238E27FC236}">
                <a16:creationId xmlns:a16="http://schemas.microsoft.com/office/drawing/2014/main" id="{F66BD6BB-01BD-A1D3-52EA-9242123E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3" y="2755780"/>
            <a:ext cx="4096327" cy="40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DE" dirty="0" err="1"/>
              <a:t>Perfumedia</a:t>
            </a:r>
            <a:r>
              <a:rPr lang="en-DE" dirty="0"/>
              <a:t> - an immersive journey into the enchanting world of perfumes, designed to unlock the perfect scent that resonates with your soul. </a:t>
            </a:r>
            <a:endParaRPr lang="en-US" dirty="0"/>
          </a:p>
          <a:p>
            <a:r>
              <a:rPr lang="en-US" dirty="0"/>
              <a:t>We </a:t>
            </a:r>
            <a:r>
              <a:rPr lang="en-DE" dirty="0"/>
              <a:t>embark on an olfactory adventure that blends the richness of history, the art of data science, and the allure of cutting-edge technology.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3" name="Picture Placeholder 62" descr="A collection of herbs and flowers&#10;&#10;Description automatically generated">
            <a:extLst>
              <a:ext uri="{FF2B5EF4-FFF2-40B4-BE49-F238E27FC236}">
                <a16:creationId xmlns:a16="http://schemas.microsoft.com/office/drawing/2014/main" id="{2579777A-4300-E16B-1728-BEB6110E9B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991" b="2991"/>
          <a:stretch>
            <a:fillRect/>
          </a:stretch>
        </p:blipFill>
        <p:spPr/>
      </p:pic>
      <p:pic>
        <p:nvPicPr>
          <p:cNvPr id="107" name="Picture Placeholder 106" descr="A close up of a pink rose&#10;&#10;Description automatically generated">
            <a:extLst>
              <a:ext uri="{FF2B5EF4-FFF2-40B4-BE49-F238E27FC236}">
                <a16:creationId xmlns:a16="http://schemas.microsoft.com/office/drawing/2014/main" id="{8680AFA3-DB5E-7EF7-B7D4-D7265D6A5F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378" r="4378"/>
          <a:stretch>
            <a:fillRect/>
          </a:stretch>
        </p:blipFill>
        <p:spPr/>
      </p:pic>
      <p:pic>
        <p:nvPicPr>
          <p:cNvPr id="113" name="Picture Placeholder 112" descr="A white flower with green leaves&#10;&#10;Description automatically generated">
            <a:extLst>
              <a:ext uri="{FF2B5EF4-FFF2-40B4-BE49-F238E27FC236}">
                <a16:creationId xmlns:a16="http://schemas.microsoft.com/office/drawing/2014/main" id="{C434AC5C-064B-AFDD-F2E9-44FFB006FB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4378" r="43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Flow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979123-EDAE-4312-C111-1B65B6FDE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4395" y="2675638"/>
            <a:ext cx="0" cy="624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F94EE91-E75B-D253-06CC-AA3B1C5CB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37095" y="2579911"/>
            <a:ext cx="9692498" cy="1305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8A82018-5B5A-FDBC-19C2-CB1644124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1553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ECEC72-67F9-4238-9128-FB5A34214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9338" y="2284361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B06F025-C032-7EC2-53EC-1A93D4200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3160" y="2295444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4685D6-1C4D-2520-2023-F8C6C725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34672" y="2295443"/>
            <a:ext cx="604157" cy="6041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9A98CE-26C5-D3D8-D51A-3797ED30E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65667" y="2316881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18A076-172A-FDC7-3BE4-2ACA4D2C3097}"/>
              </a:ext>
            </a:extLst>
          </p:cNvPr>
          <p:cNvSpPr txBox="1"/>
          <p:nvPr/>
        </p:nvSpPr>
        <p:spPr>
          <a:xfrm>
            <a:off x="378690" y="3300324"/>
            <a:ext cx="2866357" cy="255454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28600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https://en.parfumdreams.de</a:t>
            </a:r>
          </a:p>
          <a:p>
            <a:pPr marL="228600"/>
            <a:endParaRPr lang="en-US" sz="600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Brand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Name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Category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Gender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Price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Notes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Fragrance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Customer ratings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Review counts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Image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E37910C6-142F-0D35-71DA-43605FA4C1CF}"/>
              </a:ext>
            </a:extLst>
          </p:cNvPr>
          <p:cNvSpPr txBox="1">
            <a:spLocks/>
          </p:cNvSpPr>
          <p:nvPr/>
        </p:nvSpPr>
        <p:spPr>
          <a:xfrm>
            <a:off x="934766" y="1783179"/>
            <a:ext cx="15127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AA9D92"/>
                </a:solidFill>
                <a:cs typeface="Biome Light" panose="020B0303030204020804" pitchFamily="34" charset="0"/>
              </a:rPr>
              <a:t>Web Scraping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1E4EA8D7-5AB7-A633-D880-EA6C0D5EFDFC}"/>
              </a:ext>
            </a:extLst>
          </p:cNvPr>
          <p:cNvSpPr txBox="1">
            <a:spLocks/>
          </p:cNvSpPr>
          <p:nvPr/>
        </p:nvSpPr>
        <p:spPr>
          <a:xfrm>
            <a:off x="2604311" y="1783179"/>
            <a:ext cx="1782833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cs typeface="Biome Light" panose="020B0303030204020804" pitchFamily="34" charset="0"/>
              </a:rPr>
              <a:t>Data Preprocessing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DEB31A6F-510D-D3D8-2FC3-41A28936FBB3}"/>
              </a:ext>
            </a:extLst>
          </p:cNvPr>
          <p:cNvSpPr txBox="1">
            <a:spLocks/>
          </p:cNvSpPr>
          <p:nvPr/>
        </p:nvSpPr>
        <p:spPr>
          <a:xfrm>
            <a:off x="5223449" y="1739868"/>
            <a:ext cx="1619231" cy="587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  <a:cs typeface="Biome Light" panose="020B0303030204020804" pitchFamily="34" charset="0"/>
              </a:rPr>
              <a:t>EDA / Data Visualization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70CC051-1789-4C01-59A1-E189E8C9D0DB}"/>
              </a:ext>
            </a:extLst>
          </p:cNvPr>
          <p:cNvSpPr txBox="1">
            <a:spLocks/>
          </p:cNvSpPr>
          <p:nvPr/>
        </p:nvSpPr>
        <p:spPr>
          <a:xfrm>
            <a:off x="7109573" y="1783179"/>
            <a:ext cx="2478116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cs typeface="Biome Light" panose="020B0303030204020804" pitchFamily="34" charset="0"/>
              </a:rPr>
              <a:t>Data Processing / Modeling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70C8799E-FB8C-00F4-5981-69ECE3F4F127}"/>
              </a:ext>
            </a:extLst>
          </p:cNvPr>
          <p:cNvSpPr txBox="1">
            <a:spLocks/>
          </p:cNvSpPr>
          <p:nvPr/>
        </p:nvSpPr>
        <p:spPr>
          <a:xfrm>
            <a:off x="10106025" y="1736634"/>
            <a:ext cx="1461449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Streamlit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68" name="Freeform: Shape 6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8442" y="4225315"/>
            <a:ext cx="2822673" cy="14856"/>
          </a:xfrm>
          <a:custGeom>
            <a:avLst/>
            <a:gdLst>
              <a:gd name="connsiteX0" fmla="*/ 0 w 2822673"/>
              <a:gd name="connsiteY0" fmla="*/ 0 h 14856"/>
              <a:gd name="connsiteX1" fmla="*/ 564535 w 2822673"/>
              <a:gd name="connsiteY1" fmla="*/ 0 h 14856"/>
              <a:gd name="connsiteX2" fmla="*/ 1100842 w 2822673"/>
              <a:gd name="connsiteY2" fmla="*/ 0 h 14856"/>
              <a:gd name="connsiteX3" fmla="*/ 1637150 w 2822673"/>
              <a:gd name="connsiteY3" fmla="*/ 0 h 14856"/>
              <a:gd name="connsiteX4" fmla="*/ 2258138 w 2822673"/>
              <a:gd name="connsiteY4" fmla="*/ 0 h 14856"/>
              <a:gd name="connsiteX5" fmla="*/ 2822673 w 2822673"/>
              <a:gd name="connsiteY5" fmla="*/ 0 h 14856"/>
              <a:gd name="connsiteX6" fmla="*/ 2822673 w 2822673"/>
              <a:gd name="connsiteY6" fmla="*/ 14856 h 14856"/>
              <a:gd name="connsiteX7" fmla="*/ 2258138 w 2822673"/>
              <a:gd name="connsiteY7" fmla="*/ 14856 h 14856"/>
              <a:gd name="connsiteX8" fmla="*/ 1778284 w 2822673"/>
              <a:gd name="connsiteY8" fmla="*/ 14856 h 14856"/>
              <a:gd name="connsiteX9" fmla="*/ 1241976 w 2822673"/>
              <a:gd name="connsiteY9" fmla="*/ 14856 h 14856"/>
              <a:gd name="connsiteX10" fmla="*/ 705668 w 2822673"/>
              <a:gd name="connsiteY10" fmla="*/ 14856 h 14856"/>
              <a:gd name="connsiteX11" fmla="*/ 0 w 2822673"/>
              <a:gd name="connsiteY11" fmla="*/ 14856 h 14856"/>
              <a:gd name="connsiteX12" fmla="*/ 0 w 2822673"/>
              <a:gd name="connsiteY12" fmla="*/ 0 h 14856"/>
              <a:gd name="connsiteX0" fmla="*/ 0 w 2822673"/>
              <a:gd name="connsiteY0" fmla="*/ 0 h 14856"/>
              <a:gd name="connsiteX1" fmla="*/ 508081 w 2822673"/>
              <a:gd name="connsiteY1" fmla="*/ 0 h 14856"/>
              <a:gd name="connsiteX2" fmla="*/ 1129069 w 2822673"/>
              <a:gd name="connsiteY2" fmla="*/ 0 h 14856"/>
              <a:gd name="connsiteX3" fmla="*/ 1608924 w 2822673"/>
              <a:gd name="connsiteY3" fmla="*/ 0 h 14856"/>
              <a:gd name="connsiteX4" fmla="*/ 2088778 w 2822673"/>
              <a:gd name="connsiteY4" fmla="*/ 0 h 14856"/>
              <a:gd name="connsiteX5" fmla="*/ 2822673 w 2822673"/>
              <a:gd name="connsiteY5" fmla="*/ 0 h 14856"/>
              <a:gd name="connsiteX6" fmla="*/ 2822673 w 2822673"/>
              <a:gd name="connsiteY6" fmla="*/ 14856 h 14856"/>
              <a:gd name="connsiteX7" fmla="*/ 2286365 w 2822673"/>
              <a:gd name="connsiteY7" fmla="*/ 14856 h 14856"/>
              <a:gd name="connsiteX8" fmla="*/ 1750057 w 2822673"/>
              <a:gd name="connsiteY8" fmla="*/ 14856 h 14856"/>
              <a:gd name="connsiteX9" fmla="*/ 1213749 w 2822673"/>
              <a:gd name="connsiteY9" fmla="*/ 14856 h 14856"/>
              <a:gd name="connsiteX10" fmla="*/ 592761 w 2822673"/>
              <a:gd name="connsiteY10" fmla="*/ 14856 h 14856"/>
              <a:gd name="connsiteX11" fmla="*/ 0 w 2822673"/>
              <a:gd name="connsiteY11" fmla="*/ 14856 h 14856"/>
              <a:gd name="connsiteX12" fmla="*/ 0 w 2822673"/>
              <a:gd name="connsiteY12" fmla="*/ 0 h 1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2673" h="14856" fill="none" extrusionOk="0">
                <a:moveTo>
                  <a:pt x="0" y="0"/>
                </a:moveTo>
                <a:cubicBezTo>
                  <a:pt x="218824" y="-11864"/>
                  <a:pt x="347394" y="-20931"/>
                  <a:pt x="564535" y="0"/>
                </a:cubicBezTo>
                <a:cubicBezTo>
                  <a:pt x="736341" y="-33933"/>
                  <a:pt x="949326" y="-11938"/>
                  <a:pt x="1100842" y="0"/>
                </a:cubicBezTo>
                <a:cubicBezTo>
                  <a:pt x="1220886" y="9781"/>
                  <a:pt x="1486399" y="5968"/>
                  <a:pt x="1637150" y="0"/>
                </a:cubicBezTo>
                <a:cubicBezTo>
                  <a:pt x="1804560" y="10721"/>
                  <a:pt x="2090629" y="8008"/>
                  <a:pt x="2258138" y="0"/>
                </a:cubicBezTo>
                <a:cubicBezTo>
                  <a:pt x="2440668" y="22905"/>
                  <a:pt x="2643842" y="17686"/>
                  <a:pt x="2822673" y="0"/>
                </a:cubicBezTo>
                <a:cubicBezTo>
                  <a:pt x="2823234" y="4434"/>
                  <a:pt x="2822221" y="8654"/>
                  <a:pt x="2822673" y="14856"/>
                </a:cubicBezTo>
                <a:cubicBezTo>
                  <a:pt x="2664226" y="34944"/>
                  <a:pt x="2454917" y="34788"/>
                  <a:pt x="2258138" y="14856"/>
                </a:cubicBezTo>
                <a:cubicBezTo>
                  <a:pt x="2043035" y="25407"/>
                  <a:pt x="1927419" y="36931"/>
                  <a:pt x="1778284" y="14856"/>
                </a:cubicBezTo>
                <a:cubicBezTo>
                  <a:pt x="1658210" y="12381"/>
                  <a:pt x="1368281" y="10919"/>
                  <a:pt x="1241976" y="14856"/>
                </a:cubicBezTo>
                <a:cubicBezTo>
                  <a:pt x="1118123" y="-12886"/>
                  <a:pt x="862327" y="40982"/>
                  <a:pt x="705668" y="14856"/>
                </a:cubicBezTo>
                <a:cubicBezTo>
                  <a:pt x="544713" y="1208"/>
                  <a:pt x="183815" y="-10009"/>
                  <a:pt x="0" y="14856"/>
                </a:cubicBezTo>
                <a:cubicBezTo>
                  <a:pt x="-1134" y="8564"/>
                  <a:pt x="241" y="3193"/>
                  <a:pt x="0" y="0"/>
                </a:cubicBezTo>
                <a:close/>
              </a:path>
              <a:path w="2822673" h="14856" stroke="0" extrusionOk="0">
                <a:moveTo>
                  <a:pt x="0" y="0"/>
                </a:moveTo>
                <a:cubicBezTo>
                  <a:pt x="219692" y="17933"/>
                  <a:pt x="280398" y="4257"/>
                  <a:pt x="508081" y="0"/>
                </a:cubicBezTo>
                <a:cubicBezTo>
                  <a:pt x="743714" y="20812"/>
                  <a:pt x="885050" y="-6649"/>
                  <a:pt x="1129069" y="0"/>
                </a:cubicBezTo>
                <a:cubicBezTo>
                  <a:pt x="1334275" y="-7175"/>
                  <a:pt x="1396029" y="15085"/>
                  <a:pt x="1608924" y="0"/>
                </a:cubicBezTo>
                <a:cubicBezTo>
                  <a:pt x="1845523" y="-3473"/>
                  <a:pt x="1945975" y="-21568"/>
                  <a:pt x="2088778" y="0"/>
                </a:cubicBezTo>
                <a:cubicBezTo>
                  <a:pt x="2223162" y="39557"/>
                  <a:pt x="2648381" y="-25820"/>
                  <a:pt x="2822673" y="0"/>
                </a:cubicBezTo>
                <a:cubicBezTo>
                  <a:pt x="2822307" y="4025"/>
                  <a:pt x="2822049" y="7557"/>
                  <a:pt x="2822673" y="14856"/>
                </a:cubicBezTo>
                <a:cubicBezTo>
                  <a:pt x="2633596" y="46998"/>
                  <a:pt x="2469975" y="20483"/>
                  <a:pt x="2286365" y="14856"/>
                </a:cubicBezTo>
                <a:cubicBezTo>
                  <a:pt x="2099621" y="-3212"/>
                  <a:pt x="1858006" y="33711"/>
                  <a:pt x="1750057" y="14856"/>
                </a:cubicBezTo>
                <a:cubicBezTo>
                  <a:pt x="1630696" y="-891"/>
                  <a:pt x="1387993" y="10212"/>
                  <a:pt x="1213749" y="14856"/>
                </a:cubicBezTo>
                <a:cubicBezTo>
                  <a:pt x="1062684" y="3200"/>
                  <a:pt x="761816" y="-11448"/>
                  <a:pt x="592761" y="14856"/>
                </a:cubicBezTo>
                <a:cubicBezTo>
                  <a:pt x="377173" y="10745"/>
                  <a:pt x="154054" y="31453"/>
                  <a:pt x="0" y="14856"/>
                </a:cubicBezTo>
                <a:cubicBezTo>
                  <a:pt x="113" y="9301"/>
                  <a:pt x="-161" y="4584"/>
                  <a:pt x="0" y="0"/>
                </a:cubicBezTo>
                <a:close/>
              </a:path>
              <a:path w="2822673" h="14856" fill="none" stroke="0" extrusionOk="0">
                <a:moveTo>
                  <a:pt x="0" y="0"/>
                </a:moveTo>
                <a:cubicBezTo>
                  <a:pt x="222321" y="-27960"/>
                  <a:pt x="364447" y="39667"/>
                  <a:pt x="564535" y="0"/>
                </a:cubicBezTo>
                <a:cubicBezTo>
                  <a:pt x="764514" y="-16711"/>
                  <a:pt x="933195" y="5266"/>
                  <a:pt x="1100842" y="0"/>
                </a:cubicBezTo>
                <a:cubicBezTo>
                  <a:pt x="1247887" y="-44546"/>
                  <a:pt x="1468743" y="21203"/>
                  <a:pt x="1637150" y="0"/>
                </a:cubicBezTo>
                <a:cubicBezTo>
                  <a:pt x="1801499" y="32527"/>
                  <a:pt x="2049479" y="17078"/>
                  <a:pt x="2258138" y="0"/>
                </a:cubicBezTo>
                <a:cubicBezTo>
                  <a:pt x="2403697" y="-5813"/>
                  <a:pt x="2622913" y="52316"/>
                  <a:pt x="2822673" y="0"/>
                </a:cubicBezTo>
                <a:cubicBezTo>
                  <a:pt x="2823481" y="5191"/>
                  <a:pt x="2822443" y="8782"/>
                  <a:pt x="2822673" y="14856"/>
                </a:cubicBezTo>
                <a:cubicBezTo>
                  <a:pt x="2649244" y="72454"/>
                  <a:pt x="2465371" y="11896"/>
                  <a:pt x="2258138" y="14856"/>
                </a:cubicBezTo>
                <a:cubicBezTo>
                  <a:pt x="2049734" y="26537"/>
                  <a:pt x="1935477" y="33999"/>
                  <a:pt x="1778284" y="14856"/>
                </a:cubicBezTo>
                <a:cubicBezTo>
                  <a:pt x="1666409" y="-21832"/>
                  <a:pt x="1364064" y="11237"/>
                  <a:pt x="1241976" y="14856"/>
                </a:cubicBezTo>
                <a:cubicBezTo>
                  <a:pt x="1122183" y="51414"/>
                  <a:pt x="845786" y="62906"/>
                  <a:pt x="705668" y="14856"/>
                </a:cubicBezTo>
                <a:cubicBezTo>
                  <a:pt x="550099" y="-7297"/>
                  <a:pt x="142152" y="525"/>
                  <a:pt x="0" y="14856"/>
                </a:cubicBezTo>
                <a:cubicBezTo>
                  <a:pt x="-748" y="7924"/>
                  <a:pt x="-488" y="3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22673"/>
                      <a:gd name="connsiteY0" fmla="*/ 0 h 14856"/>
                      <a:gd name="connsiteX1" fmla="*/ 564535 w 2822673"/>
                      <a:gd name="connsiteY1" fmla="*/ 0 h 14856"/>
                      <a:gd name="connsiteX2" fmla="*/ 1100842 w 2822673"/>
                      <a:gd name="connsiteY2" fmla="*/ 0 h 14856"/>
                      <a:gd name="connsiteX3" fmla="*/ 1637150 w 2822673"/>
                      <a:gd name="connsiteY3" fmla="*/ 0 h 14856"/>
                      <a:gd name="connsiteX4" fmla="*/ 2258138 w 2822673"/>
                      <a:gd name="connsiteY4" fmla="*/ 0 h 14856"/>
                      <a:gd name="connsiteX5" fmla="*/ 2822673 w 2822673"/>
                      <a:gd name="connsiteY5" fmla="*/ 0 h 14856"/>
                      <a:gd name="connsiteX6" fmla="*/ 2822673 w 2822673"/>
                      <a:gd name="connsiteY6" fmla="*/ 14856 h 14856"/>
                      <a:gd name="connsiteX7" fmla="*/ 2258138 w 2822673"/>
                      <a:gd name="connsiteY7" fmla="*/ 14856 h 14856"/>
                      <a:gd name="connsiteX8" fmla="*/ 1778284 w 2822673"/>
                      <a:gd name="connsiteY8" fmla="*/ 14856 h 14856"/>
                      <a:gd name="connsiteX9" fmla="*/ 1241976 w 2822673"/>
                      <a:gd name="connsiteY9" fmla="*/ 14856 h 14856"/>
                      <a:gd name="connsiteX10" fmla="*/ 705668 w 2822673"/>
                      <a:gd name="connsiteY10" fmla="*/ 14856 h 14856"/>
                      <a:gd name="connsiteX11" fmla="*/ 0 w 2822673"/>
                      <a:gd name="connsiteY11" fmla="*/ 14856 h 14856"/>
                      <a:gd name="connsiteX12" fmla="*/ 0 w 2822673"/>
                      <a:gd name="connsiteY12" fmla="*/ 0 h 1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22673" h="14856" fill="none" extrusionOk="0">
                        <a:moveTo>
                          <a:pt x="0" y="0"/>
                        </a:moveTo>
                        <a:cubicBezTo>
                          <a:pt x="214887" y="-16923"/>
                          <a:pt x="371868" y="5955"/>
                          <a:pt x="564535" y="0"/>
                        </a:cubicBezTo>
                        <a:cubicBezTo>
                          <a:pt x="757203" y="-5955"/>
                          <a:pt x="946675" y="6228"/>
                          <a:pt x="1100842" y="0"/>
                        </a:cubicBezTo>
                        <a:cubicBezTo>
                          <a:pt x="1255009" y="-6228"/>
                          <a:pt x="1475182" y="8904"/>
                          <a:pt x="1637150" y="0"/>
                        </a:cubicBezTo>
                        <a:cubicBezTo>
                          <a:pt x="1799118" y="-8904"/>
                          <a:pt x="2079730" y="14548"/>
                          <a:pt x="2258138" y="0"/>
                        </a:cubicBezTo>
                        <a:cubicBezTo>
                          <a:pt x="2436546" y="-14548"/>
                          <a:pt x="2637159" y="25307"/>
                          <a:pt x="2822673" y="0"/>
                        </a:cubicBezTo>
                        <a:cubicBezTo>
                          <a:pt x="2823250" y="5212"/>
                          <a:pt x="2822793" y="8929"/>
                          <a:pt x="2822673" y="14856"/>
                        </a:cubicBezTo>
                        <a:cubicBezTo>
                          <a:pt x="2679550" y="42368"/>
                          <a:pt x="2473548" y="7149"/>
                          <a:pt x="2258138" y="14856"/>
                        </a:cubicBezTo>
                        <a:cubicBezTo>
                          <a:pt x="2042729" y="22563"/>
                          <a:pt x="1917147" y="34954"/>
                          <a:pt x="1778284" y="14856"/>
                        </a:cubicBezTo>
                        <a:cubicBezTo>
                          <a:pt x="1639421" y="-5242"/>
                          <a:pt x="1382949" y="11259"/>
                          <a:pt x="1241976" y="14856"/>
                        </a:cubicBezTo>
                        <a:cubicBezTo>
                          <a:pt x="1101003" y="18453"/>
                          <a:pt x="861852" y="31298"/>
                          <a:pt x="705668" y="14856"/>
                        </a:cubicBezTo>
                        <a:cubicBezTo>
                          <a:pt x="549484" y="-1586"/>
                          <a:pt x="171818" y="-11023"/>
                          <a:pt x="0" y="14856"/>
                        </a:cubicBezTo>
                        <a:cubicBezTo>
                          <a:pt x="-543" y="8580"/>
                          <a:pt x="-130" y="3433"/>
                          <a:pt x="0" y="0"/>
                        </a:cubicBezTo>
                        <a:close/>
                      </a:path>
                      <a:path w="2822673" h="14856" stroke="0" extrusionOk="0">
                        <a:moveTo>
                          <a:pt x="0" y="0"/>
                        </a:moveTo>
                        <a:cubicBezTo>
                          <a:pt x="220082" y="19957"/>
                          <a:pt x="272640" y="7831"/>
                          <a:pt x="508081" y="0"/>
                        </a:cubicBezTo>
                        <a:cubicBezTo>
                          <a:pt x="743522" y="-7831"/>
                          <a:pt x="924255" y="-6976"/>
                          <a:pt x="1129069" y="0"/>
                        </a:cubicBezTo>
                        <a:cubicBezTo>
                          <a:pt x="1333883" y="6976"/>
                          <a:pt x="1389457" y="18408"/>
                          <a:pt x="1608924" y="0"/>
                        </a:cubicBezTo>
                        <a:cubicBezTo>
                          <a:pt x="1828392" y="-18408"/>
                          <a:pt x="1942994" y="-9894"/>
                          <a:pt x="2088778" y="0"/>
                        </a:cubicBezTo>
                        <a:cubicBezTo>
                          <a:pt x="2234562" y="9894"/>
                          <a:pt x="2644677" y="-16434"/>
                          <a:pt x="2822673" y="0"/>
                        </a:cubicBezTo>
                        <a:cubicBezTo>
                          <a:pt x="2822268" y="4593"/>
                          <a:pt x="2821978" y="7554"/>
                          <a:pt x="2822673" y="14856"/>
                        </a:cubicBezTo>
                        <a:cubicBezTo>
                          <a:pt x="2632468" y="23438"/>
                          <a:pt x="2466059" y="21384"/>
                          <a:pt x="2286365" y="14856"/>
                        </a:cubicBezTo>
                        <a:cubicBezTo>
                          <a:pt x="2106671" y="8328"/>
                          <a:pt x="1868764" y="25686"/>
                          <a:pt x="1750057" y="14856"/>
                        </a:cubicBezTo>
                        <a:cubicBezTo>
                          <a:pt x="1631350" y="4026"/>
                          <a:pt x="1370185" y="4541"/>
                          <a:pt x="1213749" y="14856"/>
                        </a:cubicBezTo>
                        <a:cubicBezTo>
                          <a:pt x="1057313" y="25171"/>
                          <a:pt x="796562" y="-14135"/>
                          <a:pt x="592761" y="14856"/>
                        </a:cubicBezTo>
                        <a:cubicBezTo>
                          <a:pt x="388960" y="43847"/>
                          <a:pt x="172169" y="30732"/>
                          <a:pt x="0" y="14856"/>
                        </a:cubicBezTo>
                        <a:cubicBezTo>
                          <a:pt x="270" y="8803"/>
                          <a:pt x="438" y="4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49381" y="5807019"/>
            <a:ext cx="619007" cy="296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740664">
              <a:spcAft>
                <a:spcPts val="486"/>
              </a:spcAft>
              <a:defRPr/>
            </a:pPr>
            <a:fld id="{294A09A9-5501-47C1-A89A-A340965A2BE2}" type="slidenum">
              <a:rPr lang="en-US" sz="972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740664">
                <a:spcAft>
                  <a:spcPts val="486"/>
                </a:spcAft>
                <a:defRPr/>
              </a:pPr>
              <a:t>5</a:t>
            </a:fld>
            <a:endParaRPr lang="en-US" sz="12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77BEA7-8123-D9E2-9509-E142F2A5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3311" y="1333935"/>
            <a:ext cx="470262" cy="470262"/>
          </a:xfrm>
          <a:prstGeom prst="rect">
            <a:avLst/>
          </a:prstGeom>
        </p:spPr>
      </p:pic>
      <p:pic>
        <p:nvPicPr>
          <p:cNvPr id="49" name="Picture 48" descr="A pink flower with green leaves and drops of water&#10;&#10;Description automatically generated">
            <a:extLst>
              <a:ext uri="{FF2B5EF4-FFF2-40B4-BE49-F238E27FC236}">
                <a16:creationId xmlns:a16="http://schemas.microsoft.com/office/drawing/2014/main" id="{EC49662D-06BD-B642-A8F2-2554CBD9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56" y="2478694"/>
            <a:ext cx="470262" cy="470262"/>
          </a:xfrm>
          <a:prstGeom prst="rect">
            <a:avLst/>
          </a:prstGeom>
        </p:spPr>
      </p:pic>
      <p:pic>
        <p:nvPicPr>
          <p:cNvPr id="51" name="Picture 50" descr="A bottle of oil with a branch&#10;&#10;Description automatically generated">
            <a:extLst>
              <a:ext uri="{FF2B5EF4-FFF2-40B4-BE49-F238E27FC236}">
                <a16:creationId xmlns:a16="http://schemas.microsoft.com/office/drawing/2014/main" id="{45C7361D-8AF3-83A7-21F6-4837B1A4B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655" y="3099057"/>
            <a:ext cx="470262" cy="4702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61C465D-ECDA-3FD0-AA35-9FCCBAAABEEF}"/>
              </a:ext>
            </a:extLst>
          </p:cNvPr>
          <p:cNvSpPr txBox="1"/>
          <p:nvPr/>
        </p:nvSpPr>
        <p:spPr>
          <a:xfrm>
            <a:off x="2071918" y="1393505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2115 Perfumes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305CE1-8432-B4E7-CD02-B25A80E3F012}"/>
              </a:ext>
            </a:extLst>
          </p:cNvPr>
          <p:cNvSpPr txBox="1"/>
          <p:nvPr/>
        </p:nvSpPr>
        <p:spPr>
          <a:xfrm>
            <a:off x="2071918" y="2624506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355 Notes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6D96E9-45B9-FB7E-9C23-04E426C510C1}"/>
              </a:ext>
            </a:extLst>
          </p:cNvPr>
          <p:cNvSpPr txBox="1"/>
          <p:nvPr/>
        </p:nvSpPr>
        <p:spPr>
          <a:xfrm>
            <a:off x="2063292" y="3662669"/>
            <a:ext cx="1914702" cy="57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dirty="0">
                <a:solidFill>
                  <a:schemeClr val="accent2">
                    <a:lumMod val="50000"/>
                  </a:schemeClr>
                </a:solidFill>
              </a:rPr>
              <a:t>5 Categories</a:t>
            </a:r>
          </a:p>
          <a:p>
            <a:pPr defTabSz="740664">
              <a:spcAft>
                <a:spcPts val="600"/>
              </a:spcAft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(EDP, EDT, Parfum, etc.)</a:t>
            </a:r>
            <a:endParaRPr lang="en-DE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733" y="289292"/>
            <a:ext cx="1474533" cy="70834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740664"/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Data</a:t>
            </a:r>
            <a:endParaRPr lang="en-US" sz="40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56" name="Picture 55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C863C600-395F-078B-E5D0-AB36D4774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655" y="3685247"/>
            <a:ext cx="470262" cy="47026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F630030-CDF9-9DCE-A119-16532588CF49}"/>
              </a:ext>
            </a:extLst>
          </p:cNvPr>
          <p:cNvSpPr txBox="1"/>
          <p:nvPr/>
        </p:nvSpPr>
        <p:spPr>
          <a:xfrm>
            <a:off x="2071918" y="3249769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16 Fragrance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B87266-F350-79A1-11B2-31106FB492B9}"/>
              </a:ext>
            </a:extLst>
          </p:cNvPr>
          <p:cNvSpPr txBox="1"/>
          <p:nvPr/>
        </p:nvSpPr>
        <p:spPr>
          <a:xfrm>
            <a:off x="2071917" y="4363954"/>
            <a:ext cx="2236274" cy="57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Price </a:t>
            </a:r>
            <a:r>
              <a:rPr lang="en-US" altLang="zh-CN" sz="1458" dirty="0">
                <a:solidFill>
                  <a:schemeClr val="accent2">
                    <a:lumMod val="50000"/>
                  </a:schemeClr>
                </a:solidFill>
              </a:rPr>
              <a:t>range</a:t>
            </a:r>
          </a:p>
          <a:p>
            <a:pPr defTabSz="740664">
              <a:spcAft>
                <a:spcPts val="600"/>
              </a:spcAft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8</a:t>
            </a:r>
            <a:r>
              <a:rPr lang="en-US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~</a:t>
            </a:r>
            <a:r>
              <a:rPr lang="en-US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1600 </a:t>
            </a:r>
            <a:r>
              <a:rPr lang="en-GB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€</a:t>
            </a:r>
            <a:r>
              <a:rPr lang="en-US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/100</a:t>
            </a:r>
            <a:r>
              <a:rPr lang="en-US" altLang="zh-CN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ml</a:t>
            </a:r>
            <a:endParaRPr lang="en-DE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3" name="Picture 72" descr="A gold coin with a white dollar sign&#10;&#10;Description automatically generated">
            <a:extLst>
              <a:ext uri="{FF2B5EF4-FFF2-40B4-BE49-F238E27FC236}">
                <a16:creationId xmlns:a16="http://schemas.microsoft.com/office/drawing/2014/main" id="{0FDA51D1-1312-1A2E-0D40-73543D31B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655" y="4374662"/>
            <a:ext cx="470858" cy="470858"/>
          </a:xfrm>
          <a:prstGeom prst="rect">
            <a:avLst/>
          </a:prstGeom>
        </p:spPr>
      </p:pic>
      <p:pic>
        <p:nvPicPr>
          <p:cNvPr id="3" name="Picture 2" descr="A pink tag with white text&#10;&#10;Description automatically generated">
            <a:extLst>
              <a:ext uri="{FF2B5EF4-FFF2-40B4-BE49-F238E27FC236}">
                <a16:creationId xmlns:a16="http://schemas.microsoft.com/office/drawing/2014/main" id="{0AD08C86-EB09-CDAD-33EE-E06359FE3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311" y="1899001"/>
            <a:ext cx="470262" cy="470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58208A-A8FE-FA27-DB64-33FFE55DE572}"/>
              </a:ext>
            </a:extLst>
          </p:cNvPr>
          <p:cNvSpPr txBox="1"/>
          <p:nvPr/>
        </p:nvSpPr>
        <p:spPr>
          <a:xfrm>
            <a:off x="2071918" y="1977635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236 </a:t>
            </a:r>
            <a:r>
              <a:rPr lang="en-US" altLang="zh-CN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Brands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FD5B2-3D4E-CFB8-DF3A-7A8B3EDB65A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809942" y="1425621"/>
            <a:ext cx="6960140" cy="37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5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68" name="Freeform: Shape 6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8442" y="4225315"/>
            <a:ext cx="2822673" cy="14856"/>
          </a:xfrm>
          <a:custGeom>
            <a:avLst/>
            <a:gdLst>
              <a:gd name="connsiteX0" fmla="*/ 0 w 2822673"/>
              <a:gd name="connsiteY0" fmla="*/ 0 h 14856"/>
              <a:gd name="connsiteX1" fmla="*/ 564535 w 2822673"/>
              <a:gd name="connsiteY1" fmla="*/ 0 h 14856"/>
              <a:gd name="connsiteX2" fmla="*/ 1100842 w 2822673"/>
              <a:gd name="connsiteY2" fmla="*/ 0 h 14856"/>
              <a:gd name="connsiteX3" fmla="*/ 1637150 w 2822673"/>
              <a:gd name="connsiteY3" fmla="*/ 0 h 14856"/>
              <a:gd name="connsiteX4" fmla="*/ 2258138 w 2822673"/>
              <a:gd name="connsiteY4" fmla="*/ 0 h 14856"/>
              <a:gd name="connsiteX5" fmla="*/ 2822673 w 2822673"/>
              <a:gd name="connsiteY5" fmla="*/ 0 h 14856"/>
              <a:gd name="connsiteX6" fmla="*/ 2822673 w 2822673"/>
              <a:gd name="connsiteY6" fmla="*/ 14856 h 14856"/>
              <a:gd name="connsiteX7" fmla="*/ 2258138 w 2822673"/>
              <a:gd name="connsiteY7" fmla="*/ 14856 h 14856"/>
              <a:gd name="connsiteX8" fmla="*/ 1778284 w 2822673"/>
              <a:gd name="connsiteY8" fmla="*/ 14856 h 14856"/>
              <a:gd name="connsiteX9" fmla="*/ 1241976 w 2822673"/>
              <a:gd name="connsiteY9" fmla="*/ 14856 h 14856"/>
              <a:gd name="connsiteX10" fmla="*/ 705668 w 2822673"/>
              <a:gd name="connsiteY10" fmla="*/ 14856 h 14856"/>
              <a:gd name="connsiteX11" fmla="*/ 0 w 2822673"/>
              <a:gd name="connsiteY11" fmla="*/ 14856 h 14856"/>
              <a:gd name="connsiteX12" fmla="*/ 0 w 2822673"/>
              <a:gd name="connsiteY12" fmla="*/ 0 h 14856"/>
              <a:gd name="connsiteX0" fmla="*/ 0 w 2822673"/>
              <a:gd name="connsiteY0" fmla="*/ 0 h 14856"/>
              <a:gd name="connsiteX1" fmla="*/ 508081 w 2822673"/>
              <a:gd name="connsiteY1" fmla="*/ 0 h 14856"/>
              <a:gd name="connsiteX2" fmla="*/ 1129069 w 2822673"/>
              <a:gd name="connsiteY2" fmla="*/ 0 h 14856"/>
              <a:gd name="connsiteX3" fmla="*/ 1608924 w 2822673"/>
              <a:gd name="connsiteY3" fmla="*/ 0 h 14856"/>
              <a:gd name="connsiteX4" fmla="*/ 2088778 w 2822673"/>
              <a:gd name="connsiteY4" fmla="*/ 0 h 14856"/>
              <a:gd name="connsiteX5" fmla="*/ 2822673 w 2822673"/>
              <a:gd name="connsiteY5" fmla="*/ 0 h 14856"/>
              <a:gd name="connsiteX6" fmla="*/ 2822673 w 2822673"/>
              <a:gd name="connsiteY6" fmla="*/ 14856 h 14856"/>
              <a:gd name="connsiteX7" fmla="*/ 2286365 w 2822673"/>
              <a:gd name="connsiteY7" fmla="*/ 14856 h 14856"/>
              <a:gd name="connsiteX8" fmla="*/ 1750057 w 2822673"/>
              <a:gd name="connsiteY8" fmla="*/ 14856 h 14856"/>
              <a:gd name="connsiteX9" fmla="*/ 1213749 w 2822673"/>
              <a:gd name="connsiteY9" fmla="*/ 14856 h 14856"/>
              <a:gd name="connsiteX10" fmla="*/ 592761 w 2822673"/>
              <a:gd name="connsiteY10" fmla="*/ 14856 h 14856"/>
              <a:gd name="connsiteX11" fmla="*/ 0 w 2822673"/>
              <a:gd name="connsiteY11" fmla="*/ 14856 h 14856"/>
              <a:gd name="connsiteX12" fmla="*/ 0 w 2822673"/>
              <a:gd name="connsiteY12" fmla="*/ 0 h 1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2673" h="14856" fill="none" extrusionOk="0">
                <a:moveTo>
                  <a:pt x="0" y="0"/>
                </a:moveTo>
                <a:cubicBezTo>
                  <a:pt x="218824" y="-11864"/>
                  <a:pt x="347394" y="-20931"/>
                  <a:pt x="564535" y="0"/>
                </a:cubicBezTo>
                <a:cubicBezTo>
                  <a:pt x="736341" y="-33933"/>
                  <a:pt x="949326" y="-11938"/>
                  <a:pt x="1100842" y="0"/>
                </a:cubicBezTo>
                <a:cubicBezTo>
                  <a:pt x="1220886" y="9781"/>
                  <a:pt x="1486399" y="5968"/>
                  <a:pt x="1637150" y="0"/>
                </a:cubicBezTo>
                <a:cubicBezTo>
                  <a:pt x="1804560" y="10721"/>
                  <a:pt x="2090629" y="8008"/>
                  <a:pt x="2258138" y="0"/>
                </a:cubicBezTo>
                <a:cubicBezTo>
                  <a:pt x="2440668" y="22905"/>
                  <a:pt x="2643842" y="17686"/>
                  <a:pt x="2822673" y="0"/>
                </a:cubicBezTo>
                <a:cubicBezTo>
                  <a:pt x="2823234" y="4434"/>
                  <a:pt x="2822221" y="8654"/>
                  <a:pt x="2822673" y="14856"/>
                </a:cubicBezTo>
                <a:cubicBezTo>
                  <a:pt x="2664226" y="34944"/>
                  <a:pt x="2454917" y="34788"/>
                  <a:pt x="2258138" y="14856"/>
                </a:cubicBezTo>
                <a:cubicBezTo>
                  <a:pt x="2043035" y="25407"/>
                  <a:pt x="1927419" y="36931"/>
                  <a:pt x="1778284" y="14856"/>
                </a:cubicBezTo>
                <a:cubicBezTo>
                  <a:pt x="1658210" y="12381"/>
                  <a:pt x="1368281" y="10919"/>
                  <a:pt x="1241976" y="14856"/>
                </a:cubicBezTo>
                <a:cubicBezTo>
                  <a:pt x="1118123" y="-12886"/>
                  <a:pt x="862327" y="40982"/>
                  <a:pt x="705668" y="14856"/>
                </a:cubicBezTo>
                <a:cubicBezTo>
                  <a:pt x="544713" y="1208"/>
                  <a:pt x="183815" y="-10009"/>
                  <a:pt x="0" y="14856"/>
                </a:cubicBezTo>
                <a:cubicBezTo>
                  <a:pt x="-1134" y="8564"/>
                  <a:pt x="241" y="3193"/>
                  <a:pt x="0" y="0"/>
                </a:cubicBezTo>
                <a:close/>
              </a:path>
              <a:path w="2822673" h="14856" stroke="0" extrusionOk="0">
                <a:moveTo>
                  <a:pt x="0" y="0"/>
                </a:moveTo>
                <a:cubicBezTo>
                  <a:pt x="219692" y="17933"/>
                  <a:pt x="280398" y="4257"/>
                  <a:pt x="508081" y="0"/>
                </a:cubicBezTo>
                <a:cubicBezTo>
                  <a:pt x="743714" y="20812"/>
                  <a:pt x="885050" y="-6649"/>
                  <a:pt x="1129069" y="0"/>
                </a:cubicBezTo>
                <a:cubicBezTo>
                  <a:pt x="1334275" y="-7175"/>
                  <a:pt x="1396029" y="15085"/>
                  <a:pt x="1608924" y="0"/>
                </a:cubicBezTo>
                <a:cubicBezTo>
                  <a:pt x="1845523" y="-3473"/>
                  <a:pt x="1945975" y="-21568"/>
                  <a:pt x="2088778" y="0"/>
                </a:cubicBezTo>
                <a:cubicBezTo>
                  <a:pt x="2223162" y="39557"/>
                  <a:pt x="2648381" y="-25820"/>
                  <a:pt x="2822673" y="0"/>
                </a:cubicBezTo>
                <a:cubicBezTo>
                  <a:pt x="2822307" y="4025"/>
                  <a:pt x="2822049" y="7557"/>
                  <a:pt x="2822673" y="14856"/>
                </a:cubicBezTo>
                <a:cubicBezTo>
                  <a:pt x="2633596" y="46998"/>
                  <a:pt x="2469975" y="20483"/>
                  <a:pt x="2286365" y="14856"/>
                </a:cubicBezTo>
                <a:cubicBezTo>
                  <a:pt x="2099621" y="-3212"/>
                  <a:pt x="1858006" y="33711"/>
                  <a:pt x="1750057" y="14856"/>
                </a:cubicBezTo>
                <a:cubicBezTo>
                  <a:pt x="1630696" y="-891"/>
                  <a:pt x="1387993" y="10212"/>
                  <a:pt x="1213749" y="14856"/>
                </a:cubicBezTo>
                <a:cubicBezTo>
                  <a:pt x="1062684" y="3200"/>
                  <a:pt x="761816" y="-11448"/>
                  <a:pt x="592761" y="14856"/>
                </a:cubicBezTo>
                <a:cubicBezTo>
                  <a:pt x="377173" y="10745"/>
                  <a:pt x="154054" y="31453"/>
                  <a:pt x="0" y="14856"/>
                </a:cubicBezTo>
                <a:cubicBezTo>
                  <a:pt x="113" y="9301"/>
                  <a:pt x="-161" y="4584"/>
                  <a:pt x="0" y="0"/>
                </a:cubicBezTo>
                <a:close/>
              </a:path>
              <a:path w="2822673" h="14856" fill="none" stroke="0" extrusionOk="0">
                <a:moveTo>
                  <a:pt x="0" y="0"/>
                </a:moveTo>
                <a:cubicBezTo>
                  <a:pt x="222321" y="-27960"/>
                  <a:pt x="364447" y="39667"/>
                  <a:pt x="564535" y="0"/>
                </a:cubicBezTo>
                <a:cubicBezTo>
                  <a:pt x="764514" y="-16711"/>
                  <a:pt x="933195" y="5266"/>
                  <a:pt x="1100842" y="0"/>
                </a:cubicBezTo>
                <a:cubicBezTo>
                  <a:pt x="1247887" y="-44546"/>
                  <a:pt x="1468743" y="21203"/>
                  <a:pt x="1637150" y="0"/>
                </a:cubicBezTo>
                <a:cubicBezTo>
                  <a:pt x="1801499" y="32527"/>
                  <a:pt x="2049479" y="17078"/>
                  <a:pt x="2258138" y="0"/>
                </a:cubicBezTo>
                <a:cubicBezTo>
                  <a:pt x="2403697" y="-5813"/>
                  <a:pt x="2622913" y="52316"/>
                  <a:pt x="2822673" y="0"/>
                </a:cubicBezTo>
                <a:cubicBezTo>
                  <a:pt x="2823481" y="5191"/>
                  <a:pt x="2822443" y="8782"/>
                  <a:pt x="2822673" y="14856"/>
                </a:cubicBezTo>
                <a:cubicBezTo>
                  <a:pt x="2649244" y="72454"/>
                  <a:pt x="2465371" y="11896"/>
                  <a:pt x="2258138" y="14856"/>
                </a:cubicBezTo>
                <a:cubicBezTo>
                  <a:pt x="2049734" y="26537"/>
                  <a:pt x="1935477" y="33999"/>
                  <a:pt x="1778284" y="14856"/>
                </a:cubicBezTo>
                <a:cubicBezTo>
                  <a:pt x="1666409" y="-21832"/>
                  <a:pt x="1364064" y="11237"/>
                  <a:pt x="1241976" y="14856"/>
                </a:cubicBezTo>
                <a:cubicBezTo>
                  <a:pt x="1122183" y="51414"/>
                  <a:pt x="845786" y="62906"/>
                  <a:pt x="705668" y="14856"/>
                </a:cubicBezTo>
                <a:cubicBezTo>
                  <a:pt x="550099" y="-7297"/>
                  <a:pt x="142152" y="525"/>
                  <a:pt x="0" y="14856"/>
                </a:cubicBezTo>
                <a:cubicBezTo>
                  <a:pt x="-748" y="7924"/>
                  <a:pt x="-488" y="3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22673"/>
                      <a:gd name="connsiteY0" fmla="*/ 0 h 14856"/>
                      <a:gd name="connsiteX1" fmla="*/ 564535 w 2822673"/>
                      <a:gd name="connsiteY1" fmla="*/ 0 h 14856"/>
                      <a:gd name="connsiteX2" fmla="*/ 1100842 w 2822673"/>
                      <a:gd name="connsiteY2" fmla="*/ 0 h 14856"/>
                      <a:gd name="connsiteX3" fmla="*/ 1637150 w 2822673"/>
                      <a:gd name="connsiteY3" fmla="*/ 0 h 14856"/>
                      <a:gd name="connsiteX4" fmla="*/ 2258138 w 2822673"/>
                      <a:gd name="connsiteY4" fmla="*/ 0 h 14856"/>
                      <a:gd name="connsiteX5" fmla="*/ 2822673 w 2822673"/>
                      <a:gd name="connsiteY5" fmla="*/ 0 h 14856"/>
                      <a:gd name="connsiteX6" fmla="*/ 2822673 w 2822673"/>
                      <a:gd name="connsiteY6" fmla="*/ 14856 h 14856"/>
                      <a:gd name="connsiteX7" fmla="*/ 2258138 w 2822673"/>
                      <a:gd name="connsiteY7" fmla="*/ 14856 h 14856"/>
                      <a:gd name="connsiteX8" fmla="*/ 1778284 w 2822673"/>
                      <a:gd name="connsiteY8" fmla="*/ 14856 h 14856"/>
                      <a:gd name="connsiteX9" fmla="*/ 1241976 w 2822673"/>
                      <a:gd name="connsiteY9" fmla="*/ 14856 h 14856"/>
                      <a:gd name="connsiteX10" fmla="*/ 705668 w 2822673"/>
                      <a:gd name="connsiteY10" fmla="*/ 14856 h 14856"/>
                      <a:gd name="connsiteX11" fmla="*/ 0 w 2822673"/>
                      <a:gd name="connsiteY11" fmla="*/ 14856 h 14856"/>
                      <a:gd name="connsiteX12" fmla="*/ 0 w 2822673"/>
                      <a:gd name="connsiteY12" fmla="*/ 0 h 1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22673" h="14856" fill="none" extrusionOk="0">
                        <a:moveTo>
                          <a:pt x="0" y="0"/>
                        </a:moveTo>
                        <a:cubicBezTo>
                          <a:pt x="214887" y="-16923"/>
                          <a:pt x="371868" y="5955"/>
                          <a:pt x="564535" y="0"/>
                        </a:cubicBezTo>
                        <a:cubicBezTo>
                          <a:pt x="757203" y="-5955"/>
                          <a:pt x="946675" y="6228"/>
                          <a:pt x="1100842" y="0"/>
                        </a:cubicBezTo>
                        <a:cubicBezTo>
                          <a:pt x="1255009" y="-6228"/>
                          <a:pt x="1475182" y="8904"/>
                          <a:pt x="1637150" y="0"/>
                        </a:cubicBezTo>
                        <a:cubicBezTo>
                          <a:pt x="1799118" y="-8904"/>
                          <a:pt x="2079730" y="14548"/>
                          <a:pt x="2258138" y="0"/>
                        </a:cubicBezTo>
                        <a:cubicBezTo>
                          <a:pt x="2436546" y="-14548"/>
                          <a:pt x="2637159" y="25307"/>
                          <a:pt x="2822673" y="0"/>
                        </a:cubicBezTo>
                        <a:cubicBezTo>
                          <a:pt x="2823250" y="5212"/>
                          <a:pt x="2822793" y="8929"/>
                          <a:pt x="2822673" y="14856"/>
                        </a:cubicBezTo>
                        <a:cubicBezTo>
                          <a:pt x="2679550" y="42368"/>
                          <a:pt x="2473548" y="7149"/>
                          <a:pt x="2258138" y="14856"/>
                        </a:cubicBezTo>
                        <a:cubicBezTo>
                          <a:pt x="2042729" y="22563"/>
                          <a:pt x="1917147" y="34954"/>
                          <a:pt x="1778284" y="14856"/>
                        </a:cubicBezTo>
                        <a:cubicBezTo>
                          <a:pt x="1639421" y="-5242"/>
                          <a:pt x="1382949" y="11259"/>
                          <a:pt x="1241976" y="14856"/>
                        </a:cubicBezTo>
                        <a:cubicBezTo>
                          <a:pt x="1101003" y="18453"/>
                          <a:pt x="861852" y="31298"/>
                          <a:pt x="705668" y="14856"/>
                        </a:cubicBezTo>
                        <a:cubicBezTo>
                          <a:pt x="549484" y="-1586"/>
                          <a:pt x="171818" y="-11023"/>
                          <a:pt x="0" y="14856"/>
                        </a:cubicBezTo>
                        <a:cubicBezTo>
                          <a:pt x="-543" y="8580"/>
                          <a:pt x="-130" y="3433"/>
                          <a:pt x="0" y="0"/>
                        </a:cubicBezTo>
                        <a:close/>
                      </a:path>
                      <a:path w="2822673" h="14856" stroke="0" extrusionOk="0">
                        <a:moveTo>
                          <a:pt x="0" y="0"/>
                        </a:moveTo>
                        <a:cubicBezTo>
                          <a:pt x="220082" y="19957"/>
                          <a:pt x="272640" y="7831"/>
                          <a:pt x="508081" y="0"/>
                        </a:cubicBezTo>
                        <a:cubicBezTo>
                          <a:pt x="743522" y="-7831"/>
                          <a:pt x="924255" y="-6976"/>
                          <a:pt x="1129069" y="0"/>
                        </a:cubicBezTo>
                        <a:cubicBezTo>
                          <a:pt x="1333883" y="6976"/>
                          <a:pt x="1389457" y="18408"/>
                          <a:pt x="1608924" y="0"/>
                        </a:cubicBezTo>
                        <a:cubicBezTo>
                          <a:pt x="1828392" y="-18408"/>
                          <a:pt x="1942994" y="-9894"/>
                          <a:pt x="2088778" y="0"/>
                        </a:cubicBezTo>
                        <a:cubicBezTo>
                          <a:pt x="2234562" y="9894"/>
                          <a:pt x="2644677" y="-16434"/>
                          <a:pt x="2822673" y="0"/>
                        </a:cubicBezTo>
                        <a:cubicBezTo>
                          <a:pt x="2822268" y="4593"/>
                          <a:pt x="2821978" y="7554"/>
                          <a:pt x="2822673" y="14856"/>
                        </a:cubicBezTo>
                        <a:cubicBezTo>
                          <a:pt x="2632468" y="23438"/>
                          <a:pt x="2466059" y="21384"/>
                          <a:pt x="2286365" y="14856"/>
                        </a:cubicBezTo>
                        <a:cubicBezTo>
                          <a:pt x="2106671" y="8328"/>
                          <a:pt x="1868764" y="25686"/>
                          <a:pt x="1750057" y="14856"/>
                        </a:cubicBezTo>
                        <a:cubicBezTo>
                          <a:pt x="1631350" y="4026"/>
                          <a:pt x="1370185" y="4541"/>
                          <a:pt x="1213749" y="14856"/>
                        </a:cubicBezTo>
                        <a:cubicBezTo>
                          <a:pt x="1057313" y="25171"/>
                          <a:pt x="796562" y="-14135"/>
                          <a:pt x="592761" y="14856"/>
                        </a:cubicBezTo>
                        <a:cubicBezTo>
                          <a:pt x="388960" y="43847"/>
                          <a:pt x="172169" y="30732"/>
                          <a:pt x="0" y="14856"/>
                        </a:cubicBezTo>
                        <a:cubicBezTo>
                          <a:pt x="270" y="8803"/>
                          <a:pt x="438" y="4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49381" y="5807019"/>
            <a:ext cx="619007" cy="296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740664">
              <a:spcAft>
                <a:spcPts val="486"/>
              </a:spcAft>
              <a:defRPr/>
            </a:pPr>
            <a:fld id="{294A09A9-5501-47C1-A89A-A340965A2BE2}" type="slidenum">
              <a:rPr lang="en-US" sz="972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740664">
                <a:spcAft>
                  <a:spcPts val="486"/>
                </a:spcAft>
                <a:defRPr/>
              </a:pPr>
              <a:t>6</a:t>
            </a:fld>
            <a:endParaRPr lang="en-US" sz="12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77BEA7-8123-D9E2-9509-E142F2A5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3311" y="1333935"/>
            <a:ext cx="470262" cy="470262"/>
          </a:xfrm>
          <a:prstGeom prst="rect">
            <a:avLst/>
          </a:prstGeom>
        </p:spPr>
      </p:pic>
      <p:pic>
        <p:nvPicPr>
          <p:cNvPr id="49" name="Picture 48" descr="A pink flower with green leaves and drops of water&#10;&#10;Description automatically generated">
            <a:extLst>
              <a:ext uri="{FF2B5EF4-FFF2-40B4-BE49-F238E27FC236}">
                <a16:creationId xmlns:a16="http://schemas.microsoft.com/office/drawing/2014/main" id="{EC49662D-06BD-B642-A8F2-2554CBD9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56" y="2478694"/>
            <a:ext cx="470262" cy="470262"/>
          </a:xfrm>
          <a:prstGeom prst="rect">
            <a:avLst/>
          </a:prstGeom>
        </p:spPr>
      </p:pic>
      <p:pic>
        <p:nvPicPr>
          <p:cNvPr id="51" name="Picture 50" descr="A bottle of oil with a branch&#10;&#10;Description automatically generated">
            <a:extLst>
              <a:ext uri="{FF2B5EF4-FFF2-40B4-BE49-F238E27FC236}">
                <a16:creationId xmlns:a16="http://schemas.microsoft.com/office/drawing/2014/main" id="{45C7361D-8AF3-83A7-21F6-4837B1A4B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655" y="3099057"/>
            <a:ext cx="470262" cy="4702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61C465D-ECDA-3FD0-AA35-9FCCBAAABEEF}"/>
              </a:ext>
            </a:extLst>
          </p:cNvPr>
          <p:cNvSpPr txBox="1"/>
          <p:nvPr/>
        </p:nvSpPr>
        <p:spPr>
          <a:xfrm>
            <a:off x="2071918" y="1393505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2115 Perfumes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305CE1-8432-B4E7-CD02-B25A80E3F012}"/>
              </a:ext>
            </a:extLst>
          </p:cNvPr>
          <p:cNvSpPr txBox="1"/>
          <p:nvPr/>
        </p:nvSpPr>
        <p:spPr>
          <a:xfrm>
            <a:off x="2071918" y="2624506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355 Notes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6D96E9-45B9-FB7E-9C23-04E426C510C1}"/>
              </a:ext>
            </a:extLst>
          </p:cNvPr>
          <p:cNvSpPr txBox="1"/>
          <p:nvPr/>
        </p:nvSpPr>
        <p:spPr>
          <a:xfrm>
            <a:off x="2063292" y="3662669"/>
            <a:ext cx="1914702" cy="57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dirty="0">
                <a:solidFill>
                  <a:schemeClr val="accent2">
                    <a:lumMod val="50000"/>
                  </a:schemeClr>
                </a:solidFill>
              </a:rPr>
              <a:t>5 Categories</a:t>
            </a:r>
          </a:p>
          <a:p>
            <a:pPr defTabSz="740664">
              <a:spcAft>
                <a:spcPts val="600"/>
              </a:spcAft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(EDP, EDT, Parfum, etc.)</a:t>
            </a:r>
            <a:endParaRPr lang="en-DE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733" y="289292"/>
            <a:ext cx="1474533" cy="70834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740664"/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Data</a:t>
            </a:r>
            <a:endParaRPr lang="en-US" sz="40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56" name="Picture 55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C863C600-395F-078B-E5D0-AB36D4774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655" y="3685247"/>
            <a:ext cx="470262" cy="47026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F630030-CDF9-9DCE-A119-16532588CF49}"/>
              </a:ext>
            </a:extLst>
          </p:cNvPr>
          <p:cNvSpPr txBox="1"/>
          <p:nvPr/>
        </p:nvSpPr>
        <p:spPr>
          <a:xfrm>
            <a:off x="2071918" y="3249769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16 Fragrance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B87266-F350-79A1-11B2-31106FB492B9}"/>
              </a:ext>
            </a:extLst>
          </p:cNvPr>
          <p:cNvSpPr txBox="1"/>
          <p:nvPr/>
        </p:nvSpPr>
        <p:spPr>
          <a:xfrm>
            <a:off x="2071917" y="4363954"/>
            <a:ext cx="2236274" cy="57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Price </a:t>
            </a:r>
            <a:r>
              <a:rPr lang="en-US" altLang="zh-CN" sz="1458" dirty="0">
                <a:solidFill>
                  <a:schemeClr val="accent2">
                    <a:lumMod val="50000"/>
                  </a:schemeClr>
                </a:solidFill>
              </a:rPr>
              <a:t>range</a:t>
            </a:r>
          </a:p>
          <a:p>
            <a:pPr defTabSz="740664">
              <a:spcAft>
                <a:spcPts val="600"/>
              </a:spcAft>
            </a:pPr>
            <a:r>
              <a:rPr lang="en-US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7,95 – 1600 </a:t>
            </a:r>
            <a:r>
              <a:rPr lang="en-GB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€</a:t>
            </a:r>
            <a:r>
              <a:rPr lang="en-US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/100</a:t>
            </a:r>
            <a:r>
              <a:rPr lang="en-US" altLang="zh-CN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ml</a:t>
            </a:r>
            <a:endParaRPr lang="en-DE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3" name="Picture 72" descr="A gold coin with a white dollar sign&#10;&#10;Description automatically generated">
            <a:extLst>
              <a:ext uri="{FF2B5EF4-FFF2-40B4-BE49-F238E27FC236}">
                <a16:creationId xmlns:a16="http://schemas.microsoft.com/office/drawing/2014/main" id="{0FDA51D1-1312-1A2E-0D40-73543D31B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655" y="4374662"/>
            <a:ext cx="470858" cy="470858"/>
          </a:xfrm>
          <a:prstGeom prst="rect">
            <a:avLst/>
          </a:prstGeom>
        </p:spPr>
      </p:pic>
      <p:pic>
        <p:nvPicPr>
          <p:cNvPr id="3" name="Picture 2" descr="A pink tag with white text&#10;&#10;Description automatically generated">
            <a:extLst>
              <a:ext uri="{FF2B5EF4-FFF2-40B4-BE49-F238E27FC236}">
                <a16:creationId xmlns:a16="http://schemas.microsoft.com/office/drawing/2014/main" id="{0AD08C86-EB09-CDAD-33EE-E06359FE3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311" y="1899001"/>
            <a:ext cx="470262" cy="470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58208A-A8FE-FA27-DB64-33FFE55DE572}"/>
              </a:ext>
            </a:extLst>
          </p:cNvPr>
          <p:cNvSpPr txBox="1"/>
          <p:nvPr/>
        </p:nvSpPr>
        <p:spPr>
          <a:xfrm>
            <a:off x="2071918" y="1977635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236 </a:t>
            </a:r>
            <a:r>
              <a:rPr lang="en-US" altLang="zh-CN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Brands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CF8FD5B2-3D4E-CFB8-DF3A-7A8B3EDB65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9942" y="1425621"/>
            <a:ext cx="6960140" cy="37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68" name="Freeform: Shape 6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8442" y="4225315"/>
            <a:ext cx="2822673" cy="14856"/>
          </a:xfrm>
          <a:custGeom>
            <a:avLst/>
            <a:gdLst>
              <a:gd name="connsiteX0" fmla="*/ 0 w 2822673"/>
              <a:gd name="connsiteY0" fmla="*/ 0 h 14856"/>
              <a:gd name="connsiteX1" fmla="*/ 564535 w 2822673"/>
              <a:gd name="connsiteY1" fmla="*/ 0 h 14856"/>
              <a:gd name="connsiteX2" fmla="*/ 1100842 w 2822673"/>
              <a:gd name="connsiteY2" fmla="*/ 0 h 14856"/>
              <a:gd name="connsiteX3" fmla="*/ 1637150 w 2822673"/>
              <a:gd name="connsiteY3" fmla="*/ 0 h 14856"/>
              <a:gd name="connsiteX4" fmla="*/ 2258138 w 2822673"/>
              <a:gd name="connsiteY4" fmla="*/ 0 h 14856"/>
              <a:gd name="connsiteX5" fmla="*/ 2822673 w 2822673"/>
              <a:gd name="connsiteY5" fmla="*/ 0 h 14856"/>
              <a:gd name="connsiteX6" fmla="*/ 2822673 w 2822673"/>
              <a:gd name="connsiteY6" fmla="*/ 14856 h 14856"/>
              <a:gd name="connsiteX7" fmla="*/ 2258138 w 2822673"/>
              <a:gd name="connsiteY7" fmla="*/ 14856 h 14856"/>
              <a:gd name="connsiteX8" fmla="*/ 1778284 w 2822673"/>
              <a:gd name="connsiteY8" fmla="*/ 14856 h 14856"/>
              <a:gd name="connsiteX9" fmla="*/ 1241976 w 2822673"/>
              <a:gd name="connsiteY9" fmla="*/ 14856 h 14856"/>
              <a:gd name="connsiteX10" fmla="*/ 705668 w 2822673"/>
              <a:gd name="connsiteY10" fmla="*/ 14856 h 14856"/>
              <a:gd name="connsiteX11" fmla="*/ 0 w 2822673"/>
              <a:gd name="connsiteY11" fmla="*/ 14856 h 14856"/>
              <a:gd name="connsiteX12" fmla="*/ 0 w 2822673"/>
              <a:gd name="connsiteY12" fmla="*/ 0 h 14856"/>
              <a:gd name="connsiteX0" fmla="*/ 0 w 2822673"/>
              <a:gd name="connsiteY0" fmla="*/ 0 h 14856"/>
              <a:gd name="connsiteX1" fmla="*/ 508081 w 2822673"/>
              <a:gd name="connsiteY1" fmla="*/ 0 h 14856"/>
              <a:gd name="connsiteX2" fmla="*/ 1129069 w 2822673"/>
              <a:gd name="connsiteY2" fmla="*/ 0 h 14856"/>
              <a:gd name="connsiteX3" fmla="*/ 1608924 w 2822673"/>
              <a:gd name="connsiteY3" fmla="*/ 0 h 14856"/>
              <a:gd name="connsiteX4" fmla="*/ 2088778 w 2822673"/>
              <a:gd name="connsiteY4" fmla="*/ 0 h 14856"/>
              <a:gd name="connsiteX5" fmla="*/ 2822673 w 2822673"/>
              <a:gd name="connsiteY5" fmla="*/ 0 h 14856"/>
              <a:gd name="connsiteX6" fmla="*/ 2822673 w 2822673"/>
              <a:gd name="connsiteY6" fmla="*/ 14856 h 14856"/>
              <a:gd name="connsiteX7" fmla="*/ 2286365 w 2822673"/>
              <a:gd name="connsiteY7" fmla="*/ 14856 h 14856"/>
              <a:gd name="connsiteX8" fmla="*/ 1750057 w 2822673"/>
              <a:gd name="connsiteY8" fmla="*/ 14856 h 14856"/>
              <a:gd name="connsiteX9" fmla="*/ 1213749 w 2822673"/>
              <a:gd name="connsiteY9" fmla="*/ 14856 h 14856"/>
              <a:gd name="connsiteX10" fmla="*/ 592761 w 2822673"/>
              <a:gd name="connsiteY10" fmla="*/ 14856 h 14856"/>
              <a:gd name="connsiteX11" fmla="*/ 0 w 2822673"/>
              <a:gd name="connsiteY11" fmla="*/ 14856 h 14856"/>
              <a:gd name="connsiteX12" fmla="*/ 0 w 2822673"/>
              <a:gd name="connsiteY12" fmla="*/ 0 h 1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2673" h="14856" fill="none" extrusionOk="0">
                <a:moveTo>
                  <a:pt x="0" y="0"/>
                </a:moveTo>
                <a:cubicBezTo>
                  <a:pt x="218824" y="-11864"/>
                  <a:pt x="347394" y="-20931"/>
                  <a:pt x="564535" y="0"/>
                </a:cubicBezTo>
                <a:cubicBezTo>
                  <a:pt x="736341" y="-33933"/>
                  <a:pt x="949326" y="-11938"/>
                  <a:pt x="1100842" y="0"/>
                </a:cubicBezTo>
                <a:cubicBezTo>
                  <a:pt x="1220886" y="9781"/>
                  <a:pt x="1486399" y="5968"/>
                  <a:pt x="1637150" y="0"/>
                </a:cubicBezTo>
                <a:cubicBezTo>
                  <a:pt x="1804560" y="10721"/>
                  <a:pt x="2090629" y="8008"/>
                  <a:pt x="2258138" y="0"/>
                </a:cubicBezTo>
                <a:cubicBezTo>
                  <a:pt x="2440668" y="22905"/>
                  <a:pt x="2643842" y="17686"/>
                  <a:pt x="2822673" y="0"/>
                </a:cubicBezTo>
                <a:cubicBezTo>
                  <a:pt x="2823234" y="4434"/>
                  <a:pt x="2822221" y="8654"/>
                  <a:pt x="2822673" y="14856"/>
                </a:cubicBezTo>
                <a:cubicBezTo>
                  <a:pt x="2664226" y="34944"/>
                  <a:pt x="2454917" y="34788"/>
                  <a:pt x="2258138" y="14856"/>
                </a:cubicBezTo>
                <a:cubicBezTo>
                  <a:pt x="2043035" y="25407"/>
                  <a:pt x="1927419" y="36931"/>
                  <a:pt x="1778284" y="14856"/>
                </a:cubicBezTo>
                <a:cubicBezTo>
                  <a:pt x="1658210" y="12381"/>
                  <a:pt x="1368281" y="10919"/>
                  <a:pt x="1241976" y="14856"/>
                </a:cubicBezTo>
                <a:cubicBezTo>
                  <a:pt x="1118123" y="-12886"/>
                  <a:pt x="862327" y="40982"/>
                  <a:pt x="705668" y="14856"/>
                </a:cubicBezTo>
                <a:cubicBezTo>
                  <a:pt x="544713" y="1208"/>
                  <a:pt x="183815" y="-10009"/>
                  <a:pt x="0" y="14856"/>
                </a:cubicBezTo>
                <a:cubicBezTo>
                  <a:pt x="-1134" y="8564"/>
                  <a:pt x="241" y="3193"/>
                  <a:pt x="0" y="0"/>
                </a:cubicBezTo>
                <a:close/>
              </a:path>
              <a:path w="2822673" h="14856" stroke="0" extrusionOk="0">
                <a:moveTo>
                  <a:pt x="0" y="0"/>
                </a:moveTo>
                <a:cubicBezTo>
                  <a:pt x="219692" y="17933"/>
                  <a:pt x="280398" y="4257"/>
                  <a:pt x="508081" y="0"/>
                </a:cubicBezTo>
                <a:cubicBezTo>
                  <a:pt x="743714" y="20812"/>
                  <a:pt x="885050" y="-6649"/>
                  <a:pt x="1129069" y="0"/>
                </a:cubicBezTo>
                <a:cubicBezTo>
                  <a:pt x="1334275" y="-7175"/>
                  <a:pt x="1396029" y="15085"/>
                  <a:pt x="1608924" y="0"/>
                </a:cubicBezTo>
                <a:cubicBezTo>
                  <a:pt x="1845523" y="-3473"/>
                  <a:pt x="1945975" y="-21568"/>
                  <a:pt x="2088778" y="0"/>
                </a:cubicBezTo>
                <a:cubicBezTo>
                  <a:pt x="2223162" y="39557"/>
                  <a:pt x="2648381" y="-25820"/>
                  <a:pt x="2822673" y="0"/>
                </a:cubicBezTo>
                <a:cubicBezTo>
                  <a:pt x="2822307" y="4025"/>
                  <a:pt x="2822049" y="7557"/>
                  <a:pt x="2822673" y="14856"/>
                </a:cubicBezTo>
                <a:cubicBezTo>
                  <a:pt x="2633596" y="46998"/>
                  <a:pt x="2469975" y="20483"/>
                  <a:pt x="2286365" y="14856"/>
                </a:cubicBezTo>
                <a:cubicBezTo>
                  <a:pt x="2099621" y="-3212"/>
                  <a:pt x="1858006" y="33711"/>
                  <a:pt x="1750057" y="14856"/>
                </a:cubicBezTo>
                <a:cubicBezTo>
                  <a:pt x="1630696" y="-891"/>
                  <a:pt x="1387993" y="10212"/>
                  <a:pt x="1213749" y="14856"/>
                </a:cubicBezTo>
                <a:cubicBezTo>
                  <a:pt x="1062684" y="3200"/>
                  <a:pt x="761816" y="-11448"/>
                  <a:pt x="592761" y="14856"/>
                </a:cubicBezTo>
                <a:cubicBezTo>
                  <a:pt x="377173" y="10745"/>
                  <a:pt x="154054" y="31453"/>
                  <a:pt x="0" y="14856"/>
                </a:cubicBezTo>
                <a:cubicBezTo>
                  <a:pt x="113" y="9301"/>
                  <a:pt x="-161" y="4584"/>
                  <a:pt x="0" y="0"/>
                </a:cubicBezTo>
                <a:close/>
              </a:path>
              <a:path w="2822673" h="14856" fill="none" stroke="0" extrusionOk="0">
                <a:moveTo>
                  <a:pt x="0" y="0"/>
                </a:moveTo>
                <a:cubicBezTo>
                  <a:pt x="222321" y="-27960"/>
                  <a:pt x="364447" y="39667"/>
                  <a:pt x="564535" y="0"/>
                </a:cubicBezTo>
                <a:cubicBezTo>
                  <a:pt x="764514" y="-16711"/>
                  <a:pt x="933195" y="5266"/>
                  <a:pt x="1100842" y="0"/>
                </a:cubicBezTo>
                <a:cubicBezTo>
                  <a:pt x="1247887" y="-44546"/>
                  <a:pt x="1468743" y="21203"/>
                  <a:pt x="1637150" y="0"/>
                </a:cubicBezTo>
                <a:cubicBezTo>
                  <a:pt x="1801499" y="32527"/>
                  <a:pt x="2049479" y="17078"/>
                  <a:pt x="2258138" y="0"/>
                </a:cubicBezTo>
                <a:cubicBezTo>
                  <a:pt x="2403697" y="-5813"/>
                  <a:pt x="2622913" y="52316"/>
                  <a:pt x="2822673" y="0"/>
                </a:cubicBezTo>
                <a:cubicBezTo>
                  <a:pt x="2823481" y="5191"/>
                  <a:pt x="2822443" y="8782"/>
                  <a:pt x="2822673" y="14856"/>
                </a:cubicBezTo>
                <a:cubicBezTo>
                  <a:pt x="2649244" y="72454"/>
                  <a:pt x="2465371" y="11896"/>
                  <a:pt x="2258138" y="14856"/>
                </a:cubicBezTo>
                <a:cubicBezTo>
                  <a:pt x="2049734" y="26537"/>
                  <a:pt x="1935477" y="33999"/>
                  <a:pt x="1778284" y="14856"/>
                </a:cubicBezTo>
                <a:cubicBezTo>
                  <a:pt x="1666409" y="-21832"/>
                  <a:pt x="1364064" y="11237"/>
                  <a:pt x="1241976" y="14856"/>
                </a:cubicBezTo>
                <a:cubicBezTo>
                  <a:pt x="1122183" y="51414"/>
                  <a:pt x="845786" y="62906"/>
                  <a:pt x="705668" y="14856"/>
                </a:cubicBezTo>
                <a:cubicBezTo>
                  <a:pt x="550099" y="-7297"/>
                  <a:pt x="142152" y="525"/>
                  <a:pt x="0" y="14856"/>
                </a:cubicBezTo>
                <a:cubicBezTo>
                  <a:pt x="-748" y="7924"/>
                  <a:pt x="-488" y="3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22673"/>
                      <a:gd name="connsiteY0" fmla="*/ 0 h 14856"/>
                      <a:gd name="connsiteX1" fmla="*/ 564535 w 2822673"/>
                      <a:gd name="connsiteY1" fmla="*/ 0 h 14856"/>
                      <a:gd name="connsiteX2" fmla="*/ 1100842 w 2822673"/>
                      <a:gd name="connsiteY2" fmla="*/ 0 h 14856"/>
                      <a:gd name="connsiteX3" fmla="*/ 1637150 w 2822673"/>
                      <a:gd name="connsiteY3" fmla="*/ 0 h 14856"/>
                      <a:gd name="connsiteX4" fmla="*/ 2258138 w 2822673"/>
                      <a:gd name="connsiteY4" fmla="*/ 0 h 14856"/>
                      <a:gd name="connsiteX5" fmla="*/ 2822673 w 2822673"/>
                      <a:gd name="connsiteY5" fmla="*/ 0 h 14856"/>
                      <a:gd name="connsiteX6" fmla="*/ 2822673 w 2822673"/>
                      <a:gd name="connsiteY6" fmla="*/ 14856 h 14856"/>
                      <a:gd name="connsiteX7" fmla="*/ 2258138 w 2822673"/>
                      <a:gd name="connsiteY7" fmla="*/ 14856 h 14856"/>
                      <a:gd name="connsiteX8" fmla="*/ 1778284 w 2822673"/>
                      <a:gd name="connsiteY8" fmla="*/ 14856 h 14856"/>
                      <a:gd name="connsiteX9" fmla="*/ 1241976 w 2822673"/>
                      <a:gd name="connsiteY9" fmla="*/ 14856 h 14856"/>
                      <a:gd name="connsiteX10" fmla="*/ 705668 w 2822673"/>
                      <a:gd name="connsiteY10" fmla="*/ 14856 h 14856"/>
                      <a:gd name="connsiteX11" fmla="*/ 0 w 2822673"/>
                      <a:gd name="connsiteY11" fmla="*/ 14856 h 14856"/>
                      <a:gd name="connsiteX12" fmla="*/ 0 w 2822673"/>
                      <a:gd name="connsiteY12" fmla="*/ 0 h 1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22673" h="14856" fill="none" extrusionOk="0">
                        <a:moveTo>
                          <a:pt x="0" y="0"/>
                        </a:moveTo>
                        <a:cubicBezTo>
                          <a:pt x="214887" y="-16923"/>
                          <a:pt x="371868" y="5955"/>
                          <a:pt x="564535" y="0"/>
                        </a:cubicBezTo>
                        <a:cubicBezTo>
                          <a:pt x="757203" y="-5955"/>
                          <a:pt x="946675" y="6228"/>
                          <a:pt x="1100842" y="0"/>
                        </a:cubicBezTo>
                        <a:cubicBezTo>
                          <a:pt x="1255009" y="-6228"/>
                          <a:pt x="1475182" y="8904"/>
                          <a:pt x="1637150" y="0"/>
                        </a:cubicBezTo>
                        <a:cubicBezTo>
                          <a:pt x="1799118" y="-8904"/>
                          <a:pt x="2079730" y="14548"/>
                          <a:pt x="2258138" y="0"/>
                        </a:cubicBezTo>
                        <a:cubicBezTo>
                          <a:pt x="2436546" y="-14548"/>
                          <a:pt x="2637159" y="25307"/>
                          <a:pt x="2822673" y="0"/>
                        </a:cubicBezTo>
                        <a:cubicBezTo>
                          <a:pt x="2823250" y="5212"/>
                          <a:pt x="2822793" y="8929"/>
                          <a:pt x="2822673" y="14856"/>
                        </a:cubicBezTo>
                        <a:cubicBezTo>
                          <a:pt x="2679550" y="42368"/>
                          <a:pt x="2473548" y="7149"/>
                          <a:pt x="2258138" y="14856"/>
                        </a:cubicBezTo>
                        <a:cubicBezTo>
                          <a:pt x="2042729" y="22563"/>
                          <a:pt x="1917147" y="34954"/>
                          <a:pt x="1778284" y="14856"/>
                        </a:cubicBezTo>
                        <a:cubicBezTo>
                          <a:pt x="1639421" y="-5242"/>
                          <a:pt x="1382949" y="11259"/>
                          <a:pt x="1241976" y="14856"/>
                        </a:cubicBezTo>
                        <a:cubicBezTo>
                          <a:pt x="1101003" y="18453"/>
                          <a:pt x="861852" y="31298"/>
                          <a:pt x="705668" y="14856"/>
                        </a:cubicBezTo>
                        <a:cubicBezTo>
                          <a:pt x="549484" y="-1586"/>
                          <a:pt x="171818" y="-11023"/>
                          <a:pt x="0" y="14856"/>
                        </a:cubicBezTo>
                        <a:cubicBezTo>
                          <a:pt x="-543" y="8580"/>
                          <a:pt x="-130" y="3433"/>
                          <a:pt x="0" y="0"/>
                        </a:cubicBezTo>
                        <a:close/>
                      </a:path>
                      <a:path w="2822673" h="14856" stroke="0" extrusionOk="0">
                        <a:moveTo>
                          <a:pt x="0" y="0"/>
                        </a:moveTo>
                        <a:cubicBezTo>
                          <a:pt x="220082" y="19957"/>
                          <a:pt x="272640" y="7831"/>
                          <a:pt x="508081" y="0"/>
                        </a:cubicBezTo>
                        <a:cubicBezTo>
                          <a:pt x="743522" y="-7831"/>
                          <a:pt x="924255" y="-6976"/>
                          <a:pt x="1129069" y="0"/>
                        </a:cubicBezTo>
                        <a:cubicBezTo>
                          <a:pt x="1333883" y="6976"/>
                          <a:pt x="1389457" y="18408"/>
                          <a:pt x="1608924" y="0"/>
                        </a:cubicBezTo>
                        <a:cubicBezTo>
                          <a:pt x="1828392" y="-18408"/>
                          <a:pt x="1942994" y="-9894"/>
                          <a:pt x="2088778" y="0"/>
                        </a:cubicBezTo>
                        <a:cubicBezTo>
                          <a:pt x="2234562" y="9894"/>
                          <a:pt x="2644677" y="-16434"/>
                          <a:pt x="2822673" y="0"/>
                        </a:cubicBezTo>
                        <a:cubicBezTo>
                          <a:pt x="2822268" y="4593"/>
                          <a:pt x="2821978" y="7554"/>
                          <a:pt x="2822673" y="14856"/>
                        </a:cubicBezTo>
                        <a:cubicBezTo>
                          <a:pt x="2632468" y="23438"/>
                          <a:pt x="2466059" y="21384"/>
                          <a:pt x="2286365" y="14856"/>
                        </a:cubicBezTo>
                        <a:cubicBezTo>
                          <a:pt x="2106671" y="8328"/>
                          <a:pt x="1868764" y="25686"/>
                          <a:pt x="1750057" y="14856"/>
                        </a:cubicBezTo>
                        <a:cubicBezTo>
                          <a:pt x="1631350" y="4026"/>
                          <a:pt x="1370185" y="4541"/>
                          <a:pt x="1213749" y="14856"/>
                        </a:cubicBezTo>
                        <a:cubicBezTo>
                          <a:pt x="1057313" y="25171"/>
                          <a:pt x="796562" y="-14135"/>
                          <a:pt x="592761" y="14856"/>
                        </a:cubicBezTo>
                        <a:cubicBezTo>
                          <a:pt x="388960" y="43847"/>
                          <a:pt x="172169" y="30732"/>
                          <a:pt x="0" y="14856"/>
                        </a:cubicBezTo>
                        <a:cubicBezTo>
                          <a:pt x="270" y="8803"/>
                          <a:pt x="438" y="4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49381" y="5807019"/>
            <a:ext cx="619007" cy="296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740664">
              <a:spcAft>
                <a:spcPts val="486"/>
              </a:spcAft>
              <a:defRPr/>
            </a:pPr>
            <a:fld id="{294A09A9-5501-47C1-A89A-A340965A2BE2}" type="slidenum">
              <a:rPr lang="en-US" sz="972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740664">
                <a:spcAft>
                  <a:spcPts val="486"/>
                </a:spcAft>
                <a:defRPr/>
              </a:pPr>
              <a:t>7</a:t>
            </a:fld>
            <a:endParaRPr lang="en-US" sz="12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77BEA7-8123-D9E2-9509-E142F2A5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3311" y="1333935"/>
            <a:ext cx="470262" cy="470262"/>
          </a:xfrm>
          <a:prstGeom prst="rect">
            <a:avLst/>
          </a:prstGeom>
        </p:spPr>
      </p:pic>
      <p:pic>
        <p:nvPicPr>
          <p:cNvPr id="49" name="Picture 48" descr="A pink flower with green leaves and drops of water&#10;&#10;Description automatically generated">
            <a:extLst>
              <a:ext uri="{FF2B5EF4-FFF2-40B4-BE49-F238E27FC236}">
                <a16:creationId xmlns:a16="http://schemas.microsoft.com/office/drawing/2014/main" id="{EC49662D-06BD-B642-A8F2-2554CBD9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56" y="2478694"/>
            <a:ext cx="470262" cy="470262"/>
          </a:xfrm>
          <a:prstGeom prst="rect">
            <a:avLst/>
          </a:prstGeom>
        </p:spPr>
      </p:pic>
      <p:pic>
        <p:nvPicPr>
          <p:cNvPr id="51" name="Picture 50" descr="A bottle of oil with a branch&#10;&#10;Description automatically generated">
            <a:extLst>
              <a:ext uri="{FF2B5EF4-FFF2-40B4-BE49-F238E27FC236}">
                <a16:creationId xmlns:a16="http://schemas.microsoft.com/office/drawing/2014/main" id="{45C7361D-8AF3-83A7-21F6-4837B1A4B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655" y="3099057"/>
            <a:ext cx="470262" cy="4702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61C465D-ECDA-3FD0-AA35-9FCCBAAABEEF}"/>
              </a:ext>
            </a:extLst>
          </p:cNvPr>
          <p:cNvSpPr txBox="1"/>
          <p:nvPr/>
        </p:nvSpPr>
        <p:spPr>
          <a:xfrm>
            <a:off x="2071918" y="1393505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2115 Perfumes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305CE1-8432-B4E7-CD02-B25A80E3F012}"/>
              </a:ext>
            </a:extLst>
          </p:cNvPr>
          <p:cNvSpPr txBox="1"/>
          <p:nvPr/>
        </p:nvSpPr>
        <p:spPr>
          <a:xfrm>
            <a:off x="2071918" y="2624506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355 Notes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6D96E9-45B9-FB7E-9C23-04E426C510C1}"/>
              </a:ext>
            </a:extLst>
          </p:cNvPr>
          <p:cNvSpPr txBox="1"/>
          <p:nvPr/>
        </p:nvSpPr>
        <p:spPr>
          <a:xfrm>
            <a:off x="2063292" y="3662669"/>
            <a:ext cx="1914702" cy="57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dirty="0">
                <a:solidFill>
                  <a:schemeClr val="accent2">
                    <a:lumMod val="50000"/>
                  </a:schemeClr>
                </a:solidFill>
              </a:rPr>
              <a:t>5 Categories</a:t>
            </a:r>
          </a:p>
          <a:p>
            <a:pPr defTabSz="740664">
              <a:spcAft>
                <a:spcPts val="600"/>
              </a:spcAft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(EDP, EDT, Parfum, etc.)</a:t>
            </a:r>
            <a:endParaRPr lang="en-DE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733" y="289292"/>
            <a:ext cx="1474533" cy="70834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740664"/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Data</a:t>
            </a:r>
            <a:endParaRPr lang="en-US" sz="40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56" name="Picture 55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C863C600-395F-078B-E5D0-AB36D4774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655" y="3685247"/>
            <a:ext cx="470262" cy="47026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F630030-CDF9-9DCE-A119-16532588CF49}"/>
              </a:ext>
            </a:extLst>
          </p:cNvPr>
          <p:cNvSpPr txBox="1"/>
          <p:nvPr/>
        </p:nvSpPr>
        <p:spPr>
          <a:xfrm>
            <a:off x="2071918" y="3249769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16 Fragrance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B87266-F350-79A1-11B2-31106FB492B9}"/>
              </a:ext>
            </a:extLst>
          </p:cNvPr>
          <p:cNvSpPr txBox="1"/>
          <p:nvPr/>
        </p:nvSpPr>
        <p:spPr>
          <a:xfrm>
            <a:off x="2071917" y="4363954"/>
            <a:ext cx="2236274" cy="57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Price </a:t>
            </a:r>
            <a:r>
              <a:rPr lang="en-US" altLang="zh-CN" sz="1458" dirty="0">
                <a:solidFill>
                  <a:schemeClr val="accent2">
                    <a:lumMod val="50000"/>
                  </a:schemeClr>
                </a:solidFill>
              </a:rPr>
              <a:t>range</a:t>
            </a:r>
          </a:p>
          <a:p>
            <a:pPr defTabSz="740664">
              <a:spcAft>
                <a:spcPts val="600"/>
              </a:spcAft>
            </a:pPr>
            <a:r>
              <a:rPr lang="en-US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7,95 – 1600 </a:t>
            </a:r>
            <a:r>
              <a:rPr lang="en-GB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€</a:t>
            </a:r>
            <a:r>
              <a:rPr lang="en-US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/100</a:t>
            </a:r>
            <a:r>
              <a:rPr lang="en-US" altLang="zh-CN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ml</a:t>
            </a:r>
            <a:endParaRPr lang="en-DE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3" name="Picture 72" descr="A gold coin with a white dollar sign&#10;&#10;Description automatically generated">
            <a:extLst>
              <a:ext uri="{FF2B5EF4-FFF2-40B4-BE49-F238E27FC236}">
                <a16:creationId xmlns:a16="http://schemas.microsoft.com/office/drawing/2014/main" id="{0FDA51D1-1312-1A2E-0D40-73543D31B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655" y="4374662"/>
            <a:ext cx="470858" cy="470858"/>
          </a:xfrm>
          <a:prstGeom prst="rect">
            <a:avLst/>
          </a:prstGeom>
        </p:spPr>
      </p:pic>
      <p:pic>
        <p:nvPicPr>
          <p:cNvPr id="3" name="Picture 2" descr="A pink tag with white text&#10;&#10;Description automatically generated">
            <a:extLst>
              <a:ext uri="{FF2B5EF4-FFF2-40B4-BE49-F238E27FC236}">
                <a16:creationId xmlns:a16="http://schemas.microsoft.com/office/drawing/2014/main" id="{0AD08C86-EB09-CDAD-33EE-E06359FE3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311" y="1899001"/>
            <a:ext cx="470262" cy="470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58208A-A8FE-FA27-DB64-33FFE55DE572}"/>
              </a:ext>
            </a:extLst>
          </p:cNvPr>
          <p:cNvSpPr txBox="1"/>
          <p:nvPr/>
        </p:nvSpPr>
        <p:spPr>
          <a:xfrm>
            <a:off x="2071918" y="1977635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236 </a:t>
            </a:r>
            <a:r>
              <a:rPr lang="en-US" altLang="zh-CN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Brands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FD5B2-3D4E-CFB8-DF3A-7A8B3EDB65A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986895" y="1425621"/>
            <a:ext cx="6606234" cy="37160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485341-C096-24D6-D25E-10F910661957}"/>
              </a:ext>
            </a:extLst>
          </p:cNvPr>
          <p:cNvSpPr txBox="1"/>
          <p:nvPr/>
        </p:nvSpPr>
        <p:spPr>
          <a:xfrm>
            <a:off x="6000347" y="5021659"/>
            <a:ext cx="832919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Notes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D46D5-F21C-D6DE-9463-BA1934C8482E}"/>
              </a:ext>
            </a:extLst>
          </p:cNvPr>
          <p:cNvSpPr txBox="1"/>
          <p:nvPr/>
        </p:nvSpPr>
        <p:spPr>
          <a:xfrm>
            <a:off x="10716148" y="5016165"/>
            <a:ext cx="1172761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altLang="zh-CN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Fragrance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68" name="Freeform: Shape 6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8442" y="4225315"/>
            <a:ext cx="2822673" cy="14856"/>
          </a:xfrm>
          <a:custGeom>
            <a:avLst/>
            <a:gdLst>
              <a:gd name="connsiteX0" fmla="*/ 0 w 2822673"/>
              <a:gd name="connsiteY0" fmla="*/ 0 h 14856"/>
              <a:gd name="connsiteX1" fmla="*/ 564535 w 2822673"/>
              <a:gd name="connsiteY1" fmla="*/ 0 h 14856"/>
              <a:gd name="connsiteX2" fmla="*/ 1100842 w 2822673"/>
              <a:gd name="connsiteY2" fmla="*/ 0 h 14856"/>
              <a:gd name="connsiteX3" fmla="*/ 1637150 w 2822673"/>
              <a:gd name="connsiteY3" fmla="*/ 0 h 14856"/>
              <a:gd name="connsiteX4" fmla="*/ 2258138 w 2822673"/>
              <a:gd name="connsiteY4" fmla="*/ 0 h 14856"/>
              <a:gd name="connsiteX5" fmla="*/ 2822673 w 2822673"/>
              <a:gd name="connsiteY5" fmla="*/ 0 h 14856"/>
              <a:gd name="connsiteX6" fmla="*/ 2822673 w 2822673"/>
              <a:gd name="connsiteY6" fmla="*/ 14856 h 14856"/>
              <a:gd name="connsiteX7" fmla="*/ 2258138 w 2822673"/>
              <a:gd name="connsiteY7" fmla="*/ 14856 h 14856"/>
              <a:gd name="connsiteX8" fmla="*/ 1778284 w 2822673"/>
              <a:gd name="connsiteY8" fmla="*/ 14856 h 14856"/>
              <a:gd name="connsiteX9" fmla="*/ 1241976 w 2822673"/>
              <a:gd name="connsiteY9" fmla="*/ 14856 h 14856"/>
              <a:gd name="connsiteX10" fmla="*/ 705668 w 2822673"/>
              <a:gd name="connsiteY10" fmla="*/ 14856 h 14856"/>
              <a:gd name="connsiteX11" fmla="*/ 0 w 2822673"/>
              <a:gd name="connsiteY11" fmla="*/ 14856 h 14856"/>
              <a:gd name="connsiteX12" fmla="*/ 0 w 2822673"/>
              <a:gd name="connsiteY12" fmla="*/ 0 h 14856"/>
              <a:gd name="connsiteX0" fmla="*/ 0 w 2822673"/>
              <a:gd name="connsiteY0" fmla="*/ 0 h 14856"/>
              <a:gd name="connsiteX1" fmla="*/ 508081 w 2822673"/>
              <a:gd name="connsiteY1" fmla="*/ 0 h 14856"/>
              <a:gd name="connsiteX2" fmla="*/ 1129069 w 2822673"/>
              <a:gd name="connsiteY2" fmla="*/ 0 h 14856"/>
              <a:gd name="connsiteX3" fmla="*/ 1608924 w 2822673"/>
              <a:gd name="connsiteY3" fmla="*/ 0 h 14856"/>
              <a:gd name="connsiteX4" fmla="*/ 2088778 w 2822673"/>
              <a:gd name="connsiteY4" fmla="*/ 0 h 14856"/>
              <a:gd name="connsiteX5" fmla="*/ 2822673 w 2822673"/>
              <a:gd name="connsiteY5" fmla="*/ 0 h 14856"/>
              <a:gd name="connsiteX6" fmla="*/ 2822673 w 2822673"/>
              <a:gd name="connsiteY6" fmla="*/ 14856 h 14856"/>
              <a:gd name="connsiteX7" fmla="*/ 2286365 w 2822673"/>
              <a:gd name="connsiteY7" fmla="*/ 14856 h 14856"/>
              <a:gd name="connsiteX8" fmla="*/ 1750057 w 2822673"/>
              <a:gd name="connsiteY8" fmla="*/ 14856 h 14856"/>
              <a:gd name="connsiteX9" fmla="*/ 1213749 w 2822673"/>
              <a:gd name="connsiteY9" fmla="*/ 14856 h 14856"/>
              <a:gd name="connsiteX10" fmla="*/ 592761 w 2822673"/>
              <a:gd name="connsiteY10" fmla="*/ 14856 h 14856"/>
              <a:gd name="connsiteX11" fmla="*/ 0 w 2822673"/>
              <a:gd name="connsiteY11" fmla="*/ 14856 h 14856"/>
              <a:gd name="connsiteX12" fmla="*/ 0 w 2822673"/>
              <a:gd name="connsiteY12" fmla="*/ 0 h 1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2673" h="14856" fill="none" extrusionOk="0">
                <a:moveTo>
                  <a:pt x="0" y="0"/>
                </a:moveTo>
                <a:cubicBezTo>
                  <a:pt x="218824" y="-11864"/>
                  <a:pt x="347394" y="-20931"/>
                  <a:pt x="564535" y="0"/>
                </a:cubicBezTo>
                <a:cubicBezTo>
                  <a:pt x="736341" y="-33933"/>
                  <a:pt x="949326" y="-11938"/>
                  <a:pt x="1100842" y="0"/>
                </a:cubicBezTo>
                <a:cubicBezTo>
                  <a:pt x="1220886" y="9781"/>
                  <a:pt x="1486399" y="5968"/>
                  <a:pt x="1637150" y="0"/>
                </a:cubicBezTo>
                <a:cubicBezTo>
                  <a:pt x="1804560" y="10721"/>
                  <a:pt x="2090629" y="8008"/>
                  <a:pt x="2258138" y="0"/>
                </a:cubicBezTo>
                <a:cubicBezTo>
                  <a:pt x="2440668" y="22905"/>
                  <a:pt x="2643842" y="17686"/>
                  <a:pt x="2822673" y="0"/>
                </a:cubicBezTo>
                <a:cubicBezTo>
                  <a:pt x="2823234" y="4434"/>
                  <a:pt x="2822221" y="8654"/>
                  <a:pt x="2822673" y="14856"/>
                </a:cubicBezTo>
                <a:cubicBezTo>
                  <a:pt x="2664226" y="34944"/>
                  <a:pt x="2454917" y="34788"/>
                  <a:pt x="2258138" y="14856"/>
                </a:cubicBezTo>
                <a:cubicBezTo>
                  <a:pt x="2043035" y="25407"/>
                  <a:pt x="1927419" y="36931"/>
                  <a:pt x="1778284" y="14856"/>
                </a:cubicBezTo>
                <a:cubicBezTo>
                  <a:pt x="1658210" y="12381"/>
                  <a:pt x="1368281" y="10919"/>
                  <a:pt x="1241976" y="14856"/>
                </a:cubicBezTo>
                <a:cubicBezTo>
                  <a:pt x="1118123" y="-12886"/>
                  <a:pt x="862327" y="40982"/>
                  <a:pt x="705668" y="14856"/>
                </a:cubicBezTo>
                <a:cubicBezTo>
                  <a:pt x="544713" y="1208"/>
                  <a:pt x="183815" y="-10009"/>
                  <a:pt x="0" y="14856"/>
                </a:cubicBezTo>
                <a:cubicBezTo>
                  <a:pt x="-1134" y="8564"/>
                  <a:pt x="241" y="3193"/>
                  <a:pt x="0" y="0"/>
                </a:cubicBezTo>
                <a:close/>
              </a:path>
              <a:path w="2822673" h="14856" stroke="0" extrusionOk="0">
                <a:moveTo>
                  <a:pt x="0" y="0"/>
                </a:moveTo>
                <a:cubicBezTo>
                  <a:pt x="219692" y="17933"/>
                  <a:pt x="280398" y="4257"/>
                  <a:pt x="508081" y="0"/>
                </a:cubicBezTo>
                <a:cubicBezTo>
                  <a:pt x="743714" y="20812"/>
                  <a:pt x="885050" y="-6649"/>
                  <a:pt x="1129069" y="0"/>
                </a:cubicBezTo>
                <a:cubicBezTo>
                  <a:pt x="1334275" y="-7175"/>
                  <a:pt x="1396029" y="15085"/>
                  <a:pt x="1608924" y="0"/>
                </a:cubicBezTo>
                <a:cubicBezTo>
                  <a:pt x="1845523" y="-3473"/>
                  <a:pt x="1945975" y="-21568"/>
                  <a:pt x="2088778" y="0"/>
                </a:cubicBezTo>
                <a:cubicBezTo>
                  <a:pt x="2223162" y="39557"/>
                  <a:pt x="2648381" y="-25820"/>
                  <a:pt x="2822673" y="0"/>
                </a:cubicBezTo>
                <a:cubicBezTo>
                  <a:pt x="2822307" y="4025"/>
                  <a:pt x="2822049" y="7557"/>
                  <a:pt x="2822673" y="14856"/>
                </a:cubicBezTo>
                <a:cubicBezTo>
                  <a:pt x="2633596" y="46998"/>
                  <a:pt x="2469975" y="20483"/>
                  <a:pt x="2286365" y="14856"/>
                </a:cubicBezTo>
                <a:cubicBezTo>
                  <a:pt x="2099621" y="-3212"/>
                  <a:pt x="1858006" y="33711"/>
                  <a:pt x="1750057" y="14856"/>
                </a:cubicBezTo>
                <a:cubicBezTo>
                  <a:pt x="1630696" y="-891"/>
                  <a:pt x="1387993" y="10212"/>
                  <a:pt x="1213749" y="14856"/>
                </a:cubicBezTo>
                <a:cubicBezTo>
                  <a:pt x="1062684" y="3200"/>
                  <a:pt x="761816" y="-11448"/>
                  <a:pt x="592761" y="14856"/>
                </a:cubicBezTo>
                <a:cubicBezTo>
                  <a:pt x="377173" y="10745"/>
                  <a:pt x="154054" y="31453"/>
                  <a:pt x="0" y="14856"/>
                </a:cubicBezTo>
                <a:cubicBezTo>
                  <a:pt x="113" y="9301"/>
                  <a:pt x="-161" y="4584"/>
                  <a:pt x="0" y="0"/>
                </a:cubicBezTo>
                <a:close/>
              </a:path>
              <a:path w="2822673" h="14856" fill="none" stroke="0" extrusionOk="0">
                <a:moveTo>
                  <a:pt x="0" y="0"/>
                </a:moveTo>
                <a:cubicBezTo>
                  <a:pt x="222321" y="-27960"/>
                  <a:pt x="364447" y="39667"/>
                  <a:pt x="564535" y="0"/>
                </a:cubicBezTo>
                <a:cubicBezTo>
                  <a:pt x="764514" y="-16711"/>
                  <a:pt x="933195" y="5266"/>
                  <a:pt x="1100842" y="0"/>
                </a:cubicBezTo>
                <a:cubicBezTo>
                  <a:pt x="1247887" y="-44546"/>
                  <a:pt x="1468743" y="21203"/>
                  <a:pt x="1637150" y="0"/>
                </a:cubicBezTo>
                <a:cubicBezTo>
                  <a:pt x="1801499" y="32527"/>
                  <a:pt x="2049479" y="17078"/>
                  <a:pt x="2258138" y="0"/>
                </a:cubicBezTo>
                <a:cubicBezTo>
                  <a:pt x="2403697" y="-5813"/>
                  <a:pt x="2622913" y="52316"/>
                  <a:pt x="2822673" y="0"/>
                </a:cubicBezTo>
                <a:cubicBezTo>
                  <a:pt x="2823481" y="5191"/>
                  <a:pt x="2822443" y="8782"/>
                  <a:pt x="2822673" y="14856"/>
                </a:cubicBezTo>
                <a:cubicBezTo>
                  <a:pt x="2649244" y="72454"/>
                  <a:pt x="2465371" y="11896"/>
                  <a:pt x="2258138" y="14856"/>
                </a:cubicBezTo>
                <a:cubicBezTo>
                  <a:pt x="2049734" y="26537"/>
                  <a:pt x="1935477" y="33999"/>
                  <a:pt x="1778284" y="14856"/>
                </a:cubicBezTo>
                <a:cubicBezTo>
                  <a:pt x="1666409" y="-21832"/>
                  <a:pt x="1364064" y="11237"/>
                  <a:pt x="1241976" y="14856"/>
                </a:cubicBezTo>
                <a:cubicBezTo>
                  <a:pt x="1122183" y="51414"/>
                  <a:pt x="845786" y="62906"/>
                  <a:pt x="705668" y="14856"/>
                </a:cubicBezTo>
                <a:cubicBezTo>
                  <a:pt x="550099" y="-7297"/>
                  <a:pt x="142152" y="525"/>
                  <a:pt x="0" y="14856"/>
                </a:cubicBezTo>
                <a:cubicBezTo>
                  <a:pt x="-748" y="7924"/>
                  <a:pt x="-488" y="3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22673"/>
                      <a:gd name="connsiteY0" fmla="*/ 0 h 14856"/>
                      <a:gd name="connsiteX1" fmla="*/ 564535 w 2822673"/>
                      <a:gd name="connsiteY1" fmla="*/ 0 h 14856"/>
                      <a:gd name="connsiteX2" fmla="*/ 1100842 w 2822673"/>
                      <a:gd name="connsiteY2" fmla="*/ 0 h 14856"/>
                      <a:gd name="connsiteX3" fmla="*/ 1637150 w 2822673"/>
                      <a:gd name="connsiteY3" fmla="*/ 0 h 14856"/>
                      <a:gd name="connsiteX4" fmla="*/ 2258138 w 2822673"/>
                      <a:gd name="connsiteY4" fmla="*/ 0 h 14856"/>
                      <a:gd name="connsiteX5" fmla="*/ 2822673 w 2822673"/>
                      <a:gd name="connsiteY5" fmla="*/ 0 h 14856"/>
                      <a:gd name="connsiteX6" fmla="*/ 2822673 w 2822673"/>
                      <a:gd name="connsiteY6" fmla="*/ 14856 h 14856"/>
                      <a:gd name="connsiteX7" fmla="*/ 2258138 w 2822673"/>
                      <a:gd name="connsiteY7" fmla="*/ 14856 h 14856"/>
                      <a:gd name="connsiteX8" fmla="*/ 1778284 w 2822673"/>
                      <a:gd name="connsiteY8" fmla="*/ 14856 h 14856"/>
                      <a:gd name="connsiteX9" fmla="*/ 1241976 w 2822673"/>
                      <a:gd name="connsiteY9" fmla="*/ 14856 h 14856"/>
                      <a:gd name="connsiteX10" fmla="*/ 705668 w 2822673"/>
                      <a:gd name="connsiteY10" fmla="*/ 14856 h 14856"/>
                      <a:gd name="connsiteX11" fmla="*/ 0 w 2822673"/>
                      <a:gd name="connsiteY11" fmla="*/ 14856 h 14856"/>
                      <a:gd name="connsiteX12" fmla="*/ 0 w 2822673"/>
                      <a:gd name="connsiteY12" fmla="*/ 0 h 1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22673" h="14856" fill="none" extrusionOk="0">
                        <a:moveTo>
                          <a:pt x="0" y="0"/>
                        </a:moveTo>
                        <a:cubicBezTo>
                          <a:pt x="214887" y="-16923"/>
                          <a:pt x="371868" y="5955"/>
                          <a:pt x="564535" y="0"/>
                        </a:cubicBezTo>
                        <a:cubicBezTo>
                          <a:pt x="757203" y="-5955"/>
                          <a:pt x="946675" y="6228"/>
                          <a:pt x="1100842" y="0"/>
                        </a:cubicBezTo>
                        <a:cubicBezTo>
                          <a:pt x="1255009" y="-6228"/>
                          <a:pt x="1475182" y="8904"/>
                          <a:pt x="1637150" y="0"/>
                        </a:cubicBezTo>
                        <a:cubicBezTo>
                          <a:pt x="1799118" y="-8904"/>
                          <a:pt x="2079730" y="14548"/>
                          <a:pt x="2258138" y="0"/>
                        </a:cubicBezTo>
                        <a:cubicBezTo>
                          <a:pt x="2436546" y="-14548"/>
                          <a:pt x="2637159" y="25307"/>
                          <a:pt x="2822673" y="0"/>
                        </a:cubicBezTo>
                        <a:cubicBezTo>
                          <a:pt x="2823250" y="5212"/>
                          <a:pt x="2822793" y="8929"/>
                          <a:pt x="2822673" y="14856"/>
                        </a:cubicBezTo>
                        <a:cubicBezTo>
                          <a:pt x="2679550" y="42368"/>
                          <a:pt x="2473548" y="7149"/>
                          <a:pt x="2258138" y="14856"/>
                        </a:cubicBezTo>
                        <a:cubicBezTo>
                          <a:pt x="2042729" y="22563"/>
                          <a:pt x="1917147" y="34954"/>
                          <a:pt x="1778284" y="14856"/>
                        </a:cubicBezTo>
                        <a:cubicBezTo>
                          <a:pt x="1639421" y="-5242"/>
                          <a:pt x="1382949" y="11259"/>
                          <a:pt x="1241976" y="14856"/>
                        </a:cubicBezTo>
                        <a:cubicBezTo>
                          <a:pt x="1101003" y="18453"/>
                          <a:pt x="861852" y="31298"/>
                          <a:pt x="705668" y="14856"/>
                        </a:cubicBezTo>
                        <a:cubicBezTo>
                          <a:pt x="549484" y="-1586"/>
                          <a:pt x="171818" y="-11023"/>
                          <a:pt x="0" y="14856"/>
                        </a:cubicBezTo>
                        <a:cubicBezTo>
                          <a:pt x="-543" y="8580"/>
                          <a:pt x="-130" y="3433"/>
                          <a:pt x="0" y="0"/>
                        </a:cubicBezTo>
                        <a:close/>
                      </a:path>
                      <a:path w="2822673" h="14856" stroke="0" extrusionOk="0">
                        <a:moveTo>
                          <a:pt x="0" y="0"/>
                        </a:moveTo>
                        <a:cubicBezTo>
                          <a:pt x="220082" y="19957"/>
                          <a:pt x="272640" y="7831"/>
                          <a:pt x="508081" y="0"/>
                        </a:cubicBezTo>
                        <a:cubicBezTo>
                          <a:pt x="743522" y="-7831"/>
                          <a:pt x="924255" y="-6976"/>
                          <a:pt x="1129069" y="0"/>
                        </a:cubicBezTo>
                        <a:cubicBezTo>
                          <a:pt x="1333883" y="6976"/>
                          <a:pt x="1389457" y="18408"/>
                          <a:pt x="1608924" y="0"/>
                        </a:cubicBezTo>
                        <a:cubicBezTo>
                          <a:pt x="1828392" y="-18408"/>
                          <a:pt x="1942994" y="-9894"/>
                          <a:pt x="2088778" y="0"/>
                        </a:cubicBezTo>
                        <a:cubicBezTo>
                          <a:pt x="2234562" y="9894"/>
                          <a:pt x="2644677" y="-16434"/>
                          <a:pt x="2822673" y="0"/>
                        </a:cubicBezTo>
                        <a:cubicBezTo>
                          <a:pt x="2822268" y="4593"/>
                          <a:pt x="2821978" y="7554"/>
                          <a:pt x="2822673" y="14856"/>
                        </a:cubicBezTo>
                        <a:cubicBezTo>
                          <a:pt x="2632468" y="23438"/>
                          <a:pt x="2466059" y="21384"/>
                          <a:pt x="2286365" y="14856"/>
                        </a:cubicBezTo>
                        <a:cubicBezTo>
                          <a:pt x="2106671" y="8328"/>
                          <a:pt x="1868764" y="25686"/>
                          <a:pt x="1750057" y="14856"/>
                        </a:cubicBezTo>
                        <a:cubicBezTo>
                          <a:pt x="1631350" y="4026"/>
                          <a:pt x="1370185" y="4541"/>
                          <a:pt x="1213749" y="14856"/>
                        </a:cubicBezTo>
                        <a:cubicBezTo>
                          <a:pt x="1057313" y="25171"/>
                          <a:pt x="796562" y="-14135"/>
                          <a:pt x="592761" y="14856"/>
                        </a:cubicBezTo>
                        <a:cubicBezTo>
                          <a:pt x="388960" y="43847"/>
                          <a:pt x="172169" y="30732"/>
                          <a:pt x="0" y="14856"/>
                        </a:cubicBezTo>
                        <a:cubicBezTo>
                          <a:pt x="270" y="8803"/>
                          <a:pt x="438" y="4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49381" y="5807019"/>
            <a:ext cx="619007" cy="296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740664">
              <a:spcAft>
                <a:spcPts val="486"/>
              </a:spcAft>
              <a:defRPr/>
            </a:pPr>
            <a:fld id="{294A09A9-5501-47C1-A89A-A340965A2BE2}" type="slidenum">
              <a:rPr lang="en-US" sz="972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740664">
                <a:spcAft>
                  <a:spcPts val="486"/>
                </a:spcAft>
                <a:defRPr/>
              </a:pPr>
              <a:t>8</a:t>
            </a:fld>
            <a:endParaRPr lang="en-US" sz="12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77BEA7-8123-D9E2-9509-E142F2A5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3311" y="1333935"/>
            <a:ext cx="470262" cy="470262"/>
          </a:xfrm>
          <a:prstGeom prst="rect">
            <a:avLst/>
          </a:prstGeom>
        </p:spPr>
      </p:pic>
      <p:pic>
        <p:nvPicPr>
          <p:cNvPr id="49" name="Picture 48" descr="A pink flower with green leaves and drops of water&#10;&#10;Description automatically generated">
            <a:extLst>
              <a:ext uri="{FF2B5EF4-FFF2-40B4-BE49-F238E27FC236}">
                <a16:creationId xmlns:a16="http://schemas.microsoft.com/office/drawing/2014/main" id="{EC49662D-06BD-B642-A8F2-2554CBD9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56" y="2478694"/>
            <a:ext cx="470262" cy="470262"/>
          </a:xfrm>
          <a:prstGeom prst="rect">
            <a:avLst/>
          </a:prstGeom>
        </p:spPr>
      </p:pic>
      <p:pic>
        <p:nvPicPr>
          <p:cNvPr id="51" name="Picture 50" descr="A bottle of oil with a branch&#10;&#10;Description automatically generated">
            <a:extLst>
              <a:ext uri="{FF2B5EF4-FFF2-40B4-BE49-F238E27FC236}">
                <a16:creationId xmlns:a16="http://schemas.microsoft.com/office/drawing/2014/main" id="{45C7361D-8AF3-83A7-21F6-4837B1A4B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655" y="3099057"/>
            <a:ext cx="470262" cy="4702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61C465D-ECDA-3FD0-AA35-9FCCBAAABEEF}"/>
              </a:ext>
            </a:extLst>
          </p:cNvPr>
          <p:cNvSpPr txBox="1"/>
          <p:nvPr/>
        </p:nvSpPr>
        <p:spPr>
          <a:xfrm>
            <a:off x="2071918" y="1393505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2115 Perfumes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305CE1-8432-B4E7-CD02-B25A80E3F012}"/>
              </a:ext>
            </a:extLst>
          </p:cNvPr>
          <p:cNvSpPr txBox="1"/>
          <p:nvPr/>
        </p:nvSpPr>
        <p:spPr>
          <a:xfrm>
            <a:off x="2071918" y="2624506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355 Notes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6D96E9-45B9-FB7E-9C23-04E426C510C1}"/>
              </a:ext>
            </a:extLst>
          </p:cNvPr>
          <p:cNvSpPr txBox="1"/>
          <p:nvPr/>
        </p:nvSpPr>
        <p:spPr>
          <a:xfrm>
            <a:off x="2063292" y="3662669"/>
            <a:ext cx="1914702" cy="57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dirty="0">
                <a:solidFill>
                  <a:schemeClr val="accent2">
                    <a:lumMod val="50000"/>
                  </a:schemeClr>
                </a:solidFill>
              </a:rPr>
              <a:t>5 Categories</a:t>
            </a:r>
          </a:p>
          <a:p>
            <a:pPr defTabSz="740664">
              <a:spcAft>
                <a:spcPts val="600"/>
              </a:spcAft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(EDP, EDT, Parfum, etc.)</a:t>
            </a:r>
            <a:endParaRPr lang="en-DE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733" y="289292"/>
            <a:ext cx="1474533" cy="70834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740664"/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Data</a:t>
            </a:r>
            <a:endParaRPr lang="en-US" sz="40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56" name="Picture 55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C863C600-395F-078B-E5D0-AB36D4774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655" y="3685247"/>
            <a:ext cx="470262" cy="47026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F630030-CDF9-9DCE-A119-16532588CF49}"/>
              </a:ext>
            </a:extLst>
          </p:cNvPr>
          <p:cNvSpPr txBox="1"/>
          <p:nvPr/>
        </p:nvSpPr>
        <p:spPr>
          <a:xfrm>
            <a:off x="2071918" y="3249769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16 Fragrance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B87266-F350-79A1-11B2-31106FB492B9}"/>
              </a:ext>
            </a:extLst>
          </p:cNvPr>
          <p:cNvSpPr txBox="1"/>
          <p:nvPr/>
        </p:nvSpPr>
        <p:spPr>
          <a:xfrm>
            <a:off x="2071917" y="4363954"/>
            <a:ext cx="2236274" cy="57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Price </a:t>
            </a:r>
            <a:r>
              <a:rPr lang="en-US" altLang="zh-CN" sz="1458" dirty="0">
                <a:solidFill>
                  <a:schemeClr val="accent2">
                    <a:lumMod val="50000"/>
                  </a:schemeClr>
                </a:solidFill>
              </a:rPr>
              <a:t>range</a:t>
            </a:r>
          </a:p>
          <a:p>
            <a:pPr defTabSz="740664">
              <a:spcAft>
                <a:spcPts val="600"/>
              </a:spcAft>
            </a:pPr>
            <a:r>
              <a:rPr lang="en-US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7,95 – 1600 </a:t>
            </a:r>
            <a:r>
              <a:rPr lang="en-GB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€</a:t>
            </a:r>
            <a:r>
              <a:rPr lang="en-US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/100</a:t>
            </a:r>
            <a:r>
              <a:rPr lang="en-US" altLang="zh-CN" sz="12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ml</a:t>
            </a:r>
            <a:endParaRPr lang="en-DE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3" name="Picture 72" descr="A gold coin with a white dollar sign&#10;&#10;Description automatically generated">
            <a:extLst>
              <a:ext uri="{FF2B5EF4-FFF2-40B4-BE49-F238E27FC236}">
                <a16:creationId xmlns:a16="http://schemas.microsoft.com/office/drawing/2014/main" id="{0FDA51D1-1312-1A2E-0D40-73543D31B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655" y="4374662"/>
            <a:ext cx="470858" cy="470858"/>
          </a:xfrm>
          <a:prstGeom prst="rect">
            <a:avLst/>
          </a:prstGeom>
        </p:spPr>
      </p:pic>
      <p:pic>
        <p:nvPicPr>
          <p:cNvPr id="3" name="Picture 2" descr="A pink tag with white text&#10;&#10;Description automatically generated">
            <a:extLst>
              <a:ext uri="{FF2B5EF4-FFF2-40B4-BE49-F238E27FC236}">
                <a16:creationId xmlns:a16="http://schemas.microsoft.com/office/drawing/2014/main" id="{0AD08C86-EB09-CDAD-33EE-E06359FE3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311" y="1899001"/>
            <a:ext cx="470262" cy="470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58208A-A8FE-FA27-DB64-33FFE55DE572}"/>
              </a:ext>
            </a:extLst>
          </p:cNvPr>
          <p:cNvSpPr txBox="1"/>
          <p:nvPr/>
        </p:nvSpPr>
        <p:spPr>
          <a:xfrm>
            <a:off x="2071918" y="1977635"/>
            <a:ext cx="190607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236 </a:t>
            </a:r>
            <a:r>
              <a:rPr lang="en-US" altLang="zh-CN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Brands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85341-C096-24D6-D25E-10F910661957}"/>
              </a:ext>
            </a:extLst>
          </p:cNvPr>
          <p:cNvSpPr txBox="1"/>
          <p:nvPr/>
        </p:nvSpPr>
        <p:spPr>
          <a:xfrm>
            <a:off x="7472739" y="4868874"/>
            <a:ext cx="1299667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1458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Categories</a:t>
            </a:r>
            <a:endParaRPr lang="en-DE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" name="Picture 11" descr="A group of perfume bottles with different colors&#10;&#10;Description automatically generated">
            <a:extLst>
              <a:ext uri="{FF2B5EF4-FFF2-40B4-BE49-F238E27FC236}">
                <a16:creationId xmlns:a16="http://schemas.microsoft.com/office/drawing/2014/main" id="{85673EDF-4AA1-F95B-BCDD-D195951023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29" t="31568" r="5074" b="11000"/>
          <a:stretch/>
        </p:blipFill>
        <p:spPr>
          <a:xfrm>
            <a:off x="5003476" y="1780541"/>
            <a:ext cx="6238194" cy="30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3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Flow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979123-EDAE-4312-C111-1B65B6FDE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4395" y="2675638"/>
            <a:ext cx="0" cy="624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4081A5B-A1D6-8277-5DE2-3C819D1BC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376737" y="2609585"/>
            <a:ext cx="244" cy="810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F94EE91-E75B-D253-06CC-AA3B1C5CB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37095" y="2579911"/>
            <a:ext cx="9692498" cy="1305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8A82018-5B5A-FDBC-19C2-CB1644124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1553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ECEC72-67F9-4238-9128-FB5A34214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9338" y="2284361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B06F025-C032-7EC2-53EC-1A93D4200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3160" y="2295444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4685D6-1C4D-2520-2023-F8C6C725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34672" y="2295443"/>
            <a:ext cx="604157" cy="6041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9A98CE-26C5-D3D8-D51A-3797ED30E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65667" y="2316881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18A076-172A-FDC7-3BE4-2ACA4D2C3097}"/>
              </a:ext>
            </a:extLst>
          </p:cNvPr>
          <p:cNvSpPr txBox="1"/>
          <p:nvPr/>
        </p:nvSpPr>
        <p:spPr>
          <a:xfrm>
            <a:off x="378690" y="3300324"/>
            <a:ext cx="2866357" cy="255454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28600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https://en.parfumdreams.de</a:t>
            </a:r>
          </a:p>
          <a:p>
            <a:pPr marL="228600"/>
            <a:endParaRPr lang="en-US" sz="600" dirty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Brand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Name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Category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Gender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Price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Notes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Fragrance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Customer ratings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Review counts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Image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D1FEA0-9A4E-69F7-0182-894EBEA3C39A}"/>
              </a:ext>
            </a:extLst>
          </p:cNvPr>
          <p:cNvSpPr txBox="1"/>
          <p:nvPr/>
        </p:nvSpPr>
        <p:spPr>
          <a:xfrm>
            <a:off x="7474802" y="3556316"/>
            <a:ext cx="1730465" cy="160043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XGBoost</a:t>
            </a:r>
            <a:endParaRPr lang="en-US" sz="14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Cosine Similarities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E37910C6-142F-0D35-71DA-43605FA4C1CF}"/>
              </a:ext>
            </a:extLst>
          </p:cNvPr>
          <p:cNvSpPr txBox="1">
            <a:spLocks/>
          </p:cNvSpPr>
          <p:nvPr/>
        </p:nvSpPr>
        <p:spPr>
          <a:xfrm>
            <a:off x="934766" y="1783179"/>
            <a:ext cx="15127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AA9D92"/>
                </a:solidFill>
                <a:cs typeface="Biome Light" panose="020B0303030204020804" pitchFamily="34" charset="0"/>
              </a:rPr>
              <a:t>Web Scraping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1E4EA8D7-5AB7-A633-D880-EA6C0D5EFDFC}"/>
              </a:ext>
            </a:extLst>
          </p:cNvPr>
          <p:cNvSpPr txBox="1">
            <a:spLocks/>
          </p:cNvSpPr>
          <p:nvPr/>
        </p:nvSpPr>
        <p:spPr>
          <a:xfrm>
            <a:off x="2604311" y="1783179"/>
            <a:ext cx="1782833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cs typeface="Biome Light" panose="020B0303030204020804" pitchFamily="34" charset="0"/>
              </a:rPr>
              <a:t>Data Preprocessing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DEB31A6F-510D-D3D8-2FC3-41A28936FBB3}"/>
              </a:ext>
            </a:extLst>
          </p:cNvPr>
          <p:cNvSpPr txBox="1">
            <a:spLocks/>
          </p:cNvSpPr>
          <p:nvPr/>
        </p:nvSpPr>
        <p:spPr>
          <a:xfrm>
            <a:off x="5223449" y="1739868"/>
            <a:ext cx="1619231" cy="587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  <a:cs typeface="Biome Light" panose="020B0303030204020804" pitchFamily="34" charset="0"/>
              </a:rPr>
              <a:t>EDA / Data Visualization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70CC051-1789-4C01-59A1-E189E8C9D0DB}"/>
              </a:ext>
            </a:extLst>
          </p:cNvPr>
          <p:cNvSpPr txBox="1">
            <a:spLocks/>
          </p:cNvSpPr>
          <p:nvPr/>
        </p:nvSpPr>
        <p:spPr>
          <a:xfrm>
            <a:off x="7109573" y="1783179"/>
            <a:ext cx="2478116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cs typeface="Biome Light" panose="020B0303030204020804" pitchFamily="34" charset="0"/>
              </a:rPr>
              <a:t>Data Processing / Modeling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70C8799E-FB8C-00F4-5981-69ECE3F4F127}"/>
              </a:ext>
            </a:extLst>
          </p:cNvPr>
          <p:cNvSpPr txBox="1">
            <a:spLocks/>
          </p:cNvSpPr>
          <p:nvPr/>
        </p:nvSpPr>
        <p:spPr>
          <a:xfrm>
            <a:off x="10106025" y="1736634"/>
            <a:ext cx="1461449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Streamlit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494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424</Words>
  <Application>Microsoft Office PowerPoint</Application>
  <PresentationFormat>Widescreen</PresentationFormat>
  <Paragraphs>162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Biome Light</vt:lpstr>
      <vt:lpstr>Calibri</vt:lpstr>
      <vt:lpstr>Consolas</vt:lpstr>
      <vt:lpstr>Office Theme</vt:lpstr>
      <vt:lpstr>PERFUMEDIA The App for perfume lovers</vt:lpstr>
      <vt:lpstr>Agenda</vt:lpstr>
      <vt:lpstr>Introduction</vt:lpstr>
      <vt:lpstr>Design Flow</vt:lpstr>
      <vt:lpstr>Data</vt:lpstr>
      <vt:lpstr>Data</vt:lpstr>
      <vt:lpstr>Data</vt:lpstr>
      <vt:lpstr>Data</vt:lpstr>
      <vt:lpstr>Design Flow</vt:lpstr>
      <vt:lpstr>Models</vt:lpstr>
      <vt:lpstr>Design Flow</vt:lpstr>
      <vt:lpstr>Streamlit 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PERFUMEDIA The App for perfume lovers</dc:title>
  <dc:creator>Ying Wang</dc:creator>
  <cp:lastModifiedBy>Ying Wang</cp:lastModifiedBy>
  <cp:revision>2</cp:revision>
  <dcterms:created xsi:type="dcterms:W3CDTF">2023-07-28T17:18:31Z</dcterms:created>
  <dcterms:modified xsi:type="dcterms:W3CDTF">2023-07-29T07:05:43Z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